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5"/>
    <p:sldMasterId id="2147483697" r:id="rId6"/>
    <p:sldMasterId id="2147483709" r:id="rId7"/>
    <p:sldMasterId id="2147483721" r:id="rId8"/>
    <p:sldMasterId id="2147483737" r:id="rId9"/>
    <p:sldMasterId id="2147483781" r:id="rId10"/>
  </p:sldMasterIdLst>
  <p:notesMasterIdLst>
    <p:notesMasterId r:id="rId52"/>
  </p:notesMasterIdLst>
  <p:sldIdLst>
    <p:sldId id="677" r:id="rId11"/>
    <p:sldId id="737" r:id="rId12"/>
    <p:sldId id="733" r:id="rId13"/>
    <p:sldId id="734" r:id="rId14"/>
    <p:sldId id="736" r:id="rId15"/>
    <p:sldId id="766" r:id="rId16"/>
    <p:sldId id="735" r:id="rId17"/>
    <p:sldId id="768" r:id="rId18"/>
    <p:sldId id="767" r:id="rId19"/>
    <p:sldId id="769" r:id="rId20"/>
    <p:sldId id="738" r:id="rId21"/>
    <p:sldId id="739" r:id="rId22"/>
    <p:sldId id="740" r:id="rId23"/>
    <p:sldId id="741" r:id="rId24"/>
    <p:sldId id="742" r:id="rId25"/>
    <p:sldId id="745" r:id="rId26"/>
    <p:sldId id="746" r:id="rId27"/>
    <p:sldId id="756" r:id="rId28"/>
    <p:sldId id="747" r:id="rId29"/>
    <p:sldId id="748" r:id="rId30"/>
    <p:sldId id="761" r:id="rId31"/>
    <p:sldId id="749" r:id="rId32"/>
    <p:sldId id="750" r:id="rId33"/>
    <p:sldId id="751" r:id="rId34"/>
    <p:sldId id="752" r:id="rId35"/>
    <p:sldId id="753" r:id="rId36"/>
    <p:sldId id="754" r:id="rId37"/>
    <p:sldId id="755" r:id="rId38"/>
    <p:sldId id="759" r:id="rId39"/>
    <p:sldId id="758" r:id="rId40"/>
    <p:sldId id="757" r:id="rId41"/>
    <p:sldId id="760" r:id="rId42"/>
    <p:sldId id="770" r:id="rId43"/>
    <p:sldId id="771" r:id="rId44"/>
    <p:sldId id="772" r:id="rId45"/>
    <p:sldId id="764" r:id="rId46"/>
    <p:sldId id="773" r:id="rId47"/>
    <p:sldId id="774" r:id="rId48"/>
    <p:sldId id="775" r:id="rId49"/>
    <p:sldId id="776" r:id="rId50"/>
    <p:sldId id="743" r:id="rId51"/>
  </p:sldIdLst>
  <p:sldSz cx="9144000" cy="6858000" type="screen4x3"/>
  <p:notesSz cx="6985000" cy="92837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bsa" initials="" lastIdx="22" clrIdx="0"/>
  <p:cmAuthor id="1" name="Julie Garren" initials="" lastIdx="4" clrIdx="1"/>
  <p:cmAuthor id="2" name="Heflin, Julie L" initials="HJL" lastIdx="4" clrIdx="2"/>
  <p:cmAuthor id="3" name="Voyt, Laura A" initials="VLA" lastIdx="1" clrIdx="3"/>
  <p:cmAuthor id="4" name="Beckett, Deanna D" initials="BDD" lastIdx="6" clrIdx="4"/>
  <p:cmAuthor id="5" name="Zhu, Lin" initials="ZL" lastIdx="6" clrIdx="5"/>
  <p:cmAuthor id="6" name="Hillier, Michael C" initials="HMC" lastIdx="3"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00CC00"/>
    <a:srgbClr val="009900"/>
    <a:srgbClr val="F1B434"/>
    <a:srgbClr val="99FF99"/>
    <a:srgbClr val="A7BCD6"/>
    <a:srgbClr val="071D49"/>
    <a:srgbClr val="AD1AAC"/>
    <a:srgbClr val="00A9E0"/>
    <a:srgbClr val="113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9580" autoAdjust="0"/>
    <p:restoredTop sz="99887" autoAdjust="0"/>
  </p:normalViewPr>
  <p:slideViewPr>
    <p:cSldViewPr snapToGrid="0">
      <p:cViewPr>
        <p:scale>
          <a:sx n="125" d="100"/>
          <a:sy n="125" d="100"/>
        </p:scale>
        <p:origin x="-504"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fontAlgn="auto">
              <a:lnSpc>
                <a:spcPct val="100000"/>
              </a:lnSpc>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fontAlgn="auto">
              <a:lnSpc>
                <a:spcPct val="100000"/>
              </a:lnSpc>
              <a:spcBef>
                <a:spcPts val="0"/>
              </a:spcBef>
              <a:spcAft>
                <a:spcPts val="0"/>
              </a:spcAft>
              <a:defRPr sz="1200">
                <a:latin typeface="+mn-lt"/>
                <a:cs typeface="+mn-cs"/>
              </a:defRPr>
            </a:lvl1pPr>
          </a:lstStyle>
          <a:p>
            <a:pPr>
              <a:defRPr/>
            </a:pPr>
            <a:fld id="{EA4EEED2-9A90-428A-A133-4DD5E89A2275}" type="datetimeFigureOut">
              <a:rPr lang="en-US"/>
              <a:pPr>
                <a:defRPr/>
              </a:pPr>
              <a:t>6/15/2018</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pPr lvl="0"/>
            <a:endParaRPr lang="en-US" noProof="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fontAlgn="auto">
              <a:lnSpc>
                <a:spcPct val="100000"/>
              </a:lnSpc>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fontAlgn="auto">
              <a:lnSpc>
                <a:spcPct val="100000"/>
              </a:lnSpc>
              <a:spcBef>
                <a:spcPts val="0"/>
              </a:spcBef>
              <a:spcAft>
                <a:spcPts val="0"/>
              </a:spcAft>
              <a:defRPr sz="1200">
                <a:latin typeface="+mn-lt"/>
                <a:cs typeface="+mn-cs"/>
              </a:defRPr>
            </a:lvl1pPr>
          </a:lstStyle>
          <a:p>
            <a:pPr>
              <a:defRPr/>
            </a:pPr>
            <a:fld id="{341B2181-913F-4703-B93D-B2DD98404A60}" type="slidenum">
              <a:rPr lang="en-US"/>
              <a:pPr>
                <a:defRPr/>
              </a:pPr>
              <a:t>‹#›</a:t>
            </a:fld>
            <a:endParaRPr lang="en-US"/>
          </a:p>
        </p:txBody>
      </p:sp>
    </p:spTree>
    <p:extLst>
      <p:ext uri="{BB962C8B-B14F-4D97-AF65-F5344CB8AC3E}">
        <p14:creationId xmlns:p14="http://schemas.microsoft.com/office/powerpoint/2010/main" val="156292529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smtClean="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smtClean="0"/>
              <a:t>Click to edit Master subtitle style</a:t>
            </a:r>
          </a:p>
        </p:txBody>
      </p:sp>
      <p:sp>
        <p:nvSpPr>
          <p:cNvPr id="5"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5" name="Slide Number Placeholder 5"/>
          <p:cNvSpPr>
            <a:spLocks noGrp="1"/>
          </p:cNvSpPr>
          <p:nvPr>
            <p:ph type="sldNum" sz="quarter" idx="11"/>
          </p:nvPr>
        </p:nvSpPr>
        <p:spPr>
          <a:ln/>
        </p:spPr>
        <p:txBody>
          <a:bodyPr/>
          <a:lstStyle>
            <a:lvl1pPr>
              <a:defRPr/>
            </a:lvl1pPr>
          </a:lstStyle>
          <a:p>
            <a:pPr>
              <a:defRPr/>
            </a:pPr>
            <a:fld id="{785785D6-8173-4031-A854-0E8FD79ABC71}"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5" name="Slide Number Placeholder 5"/>
          <p:cNvSpPr>
            <a:spLocks noGrp="1"/>
          </p:cNvSpPr>
          <p:nvPr>
            <p:ph type="sldNum" sz="quarter" idx="11"/>
          </p:nvPr>
        </p:nvSpPr>
        <p:spPr>
          <a:ln/>
        </p:spPr>
        <p:txBody>
          <a:bodyPr/>
          <a:lstStyle>
            <a:lvl1pPr>
              <a:defRPr/>
            </a:lvl1pPr>
          </a:lstStyle>
          <a:p>
            <a:pPr>
              <a:defRPr/>
            </a:pPr>
            <a:fld id="{2EAB62FC-EF2D-46C6-95CB-9760BAAC79D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smtClean="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smtClean="0"/>
              <a:t>Click to edit Master subtitle style</a:t>
            </a:r>
          </a:p>
        </p:txBody>
      </p:sp>
      <p:sp>
        <p:nvSpPr>
          <p:cNvPr id="5"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solidFill>
                <a:srgbClr val="070605"/>
              </a:solidFill>
            </a:endParaRPr>
          </a:p>
        </p:txBody>
      </p:sp>
    </p:spTree>
    <p:extLst>
      <p:ext uri="{BB962C8B-B14F-4D97-AF65-F5344CB8AC3E}">
        <p14:creationId xmlns:p14="http://schemas.microsoft.com/office/powerpoint/2010/main" val="1131257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A39F935-B5D0-4662-9EC1-0A801E88F62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153169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AC5D3B36-320A-4E9D-A661-164D0AE14CE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31263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7B87735B-1239-42A6-B6A7-FCA215C85C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89551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8" name="Slide Number Placeholder 5"/>
          <p:cNvSpPr>
            <a:spLocks noGrp="1"/>
          </p:cNvSpPr>
          <p:nvPr>
            <p:ph type="sldNum" sz="quarter" idx="11"/>
          </p:nvPr>
        </p:nvSpPr>
        <p:spPr>
          <a:ln/>
        </p:spPr>
        <p:txBody>
          <a:bodyPr/>
          <a:lstStyle>
            <a:lvl1pPr>
              <a:defRPr/>
            </a:lvl1pPr>
          </a:lstStyle>
          <a:p>
            <a:pPr>
              <a:defRPr/>
            </a:pPr>
            <a:fld id="{8ECDD684-92B9-4CC6-87CF-0DA6B85B1F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91306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4" name="Slide Number Placeholder 5"/>
          <p:cNvSpPr>
            <a:spLocks noGrp="1"/>
          </p:cNvSpPr>
          <p:nvPr>
            <p:ph type="sldNum" sz="quarter" idx="11"/>
          </p:nvPr>
        </p:nvSpPr>
        <p:spPr>
          <a:ln/>
        </p:spPr>
        <p:txBody>
          <a:bodyPr/>
          <a:lstStyle>
            <a:lvl1pPr>
              <a:defRPr/>
            </a:lvl1pPr>
          </a:lstStyle>
          <a:p>
            <a:pPr>
              <a:defRPr/>
            </a:pPr>
            <a:fld id="{16AD0F93-7BFE-4671-89D1-4EB940876E5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1505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3" name="Slide Number Placeholder 5"/>
          <p:cNvSpPr>
            <a:spLocks noGrp="1"/>
          </p:cNvSpPr>
          <p:nvPr>
            <p:ph type="sldNum" sz="quarter" idx="11"/>
          </p:nvPr>
        </p:nvSpPr>
        <p:spPr>
          <a:ln/>
        </p:spPr>
        <p:txBody>
          <a:bodyPr/>
          <a:lstStyle>
            <a:lvl1pPr>
              <a:defRPr/>
            </a:lvl1pPr>
          </a:lstStyle>
          <a:p>
            <a:pPr>
              <a:defRPr/>
            </a:pPr>
            <a:fld id="{D11F502E-592E-4098-8BB0-F907BA0EC96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49497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9148A3C5-1FB3-4088-915D-9A0BB95453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4476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5" name="Slide Number Placeholder 5"/>
          <p:cNvSpPr>
            <a:spLocks noGrp="1"/>
          </p:cNvSpPr>
          <p:nvPr>
            <p:ph type="sldNum" sz="quarter" idx="11"/>
          </p:nvPr>
        </p:nvSpPr>
        <p:spPr>
          <a:ln/>
        </p:spPr>
        <p:txBody>
          <a:bodyPr/>
          <a:lstStyle>
            <a:lvl1pPr>
              <a:defRPr/>
            </a:lvl1pPr>
          </a:lstStyle>
          <a:p>
            <a:pPr>
              <a:defRPr/>
            </a:pPr>
            <a:fld id="{2A39F935-B5D0-4662-9EC1-0A801E88F62A}"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45B1FBC4-92E6-407C-8C35-D44B84FBCD0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72329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785785D6-8173-4031-A854-0E8FD79ABC7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48275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EAB62FC-EF2D-46C6-95CB-9760BAAC79D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92529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smtClean="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smtClean="0"/>
              <a:t>Click to edit Master subtitle style</a:t>
            </a:r>
          </a:p>
        </p:txBody>
      </p:sp>
      <p:sp>
        <p:nvSpPr>
          <p:cNvPr id="5"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solidFill>
                <a:srgbClr val="070605"/>
              </a:solidFill>
            </a:endParaRPr>
          </a:p>
        </p:txBody>
      </p:sp>
    </p:spTree>
    <p:extLst>
      <p:ext uri="{BB962C8B-B14F-4D97-AF65-F5344CB8AC3E}">
        <p14:creationId xmlns:p14="http://schemas.microsoft.com/office/powerpoint/2010/main" val="3877573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A39F935-B5D0-4662-9EC1-0A801E88F62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62944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AC5D3B36-320A-4E9D-A661-164D0AE14CE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39480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7B87735B-1239-42A6-B6A7-FCA215C85C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497859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8" name="Slide Number Placeholder 5"/>
          <p:cNvSpPr>
            <a:spLocks noGrp="1"/>
          </p:cNvSpPr>
          <p:nvPr>
            <p:ph type="sldNum" sz="quarter" idx="11"/>
          </p:nvPr>
        </p:nvSpPr>
        <p:spPr>
          <a:ln/>
        </p:spPr>
        <p:txBody>
          <a:bodyPr/>
          <a:lstStyle>
            <a:lvl1pPr>
              <a:defRPr/>
            </a:lvl1pPr>
          </a:lstStyle>
          <a:p>
            <a:pPr>
              <a:defRPr/>
            </a:pPr>
            <a:fld id="{8ECDD684-92B9-4CC6-87CF-0DA6B85B1F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8103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4" name="Slide Number Placeholder 5"/>
          <p:cNvSpPr>
            <a:spLocks noGrp="1"/>
          </p:cNvSpPr>
          <p:nvPr>
            <p:ph type="sldNum" sz="quarter" idx="11"/>
          </p:nvPr>
        </p:nvSpPr>
        <p:spPr>
          <a:ln/>
        </p:spPr>
        <p:txBody>
          <a:bodyPr/>
          <a:lstStyle>
            <a:lvl1pPr>
              <a:defRPr/>
            </a:lvl1pPr>
          </a:lstStyle>
          <a:p>
            <a:pPr>
              <a:defRPr/>
            </a:pPr>
            <a:fld id="{16AD0F93-7BFE-4671-89D1-4EB940876E5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237105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3" name="Slide Number Placeholder 5"/>
          <p:cNvSpPr>
            <a:spLocks noGrp="1"/>
          </p:cNvSpPr>
          <p:nvPr>
            <p:ph type="sldNum" sz="quarter" idx="11"/>
          </p:nvPr>
        </p:nvSpPr>
        <p:spPr>
          <a:ln/>
        </p:spPr>
        <p:txBody>
          <a:bodyPr/>
          <a:lstStyle>
            <a:lvl1pPr>
              <a:defRPr/>
            </a:lvl1pPr>
          </a:lstStyle>
          <a:p>
            <a:pPr>
              <a:defRPr/>
            </a:pPr>
            <a:fld id="{D11F502E-592E-4098-8BB0-F907BA0EC96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87274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5" name="Slide Number Placeholder 5"/>
          <p:cNvSpPr>
            <a:spLocks noGrp="1"/>
          </p:cNvSpPr>
          <p:nvPr>
            <p:ph type="sldNum" sz="quarter" idx="11"/>
          </p:nvPr>
        </p:nvSpPr>
        <p:spPr>
          <a:ln/>
        </p:spPr>
        <p:txBody>
          <a:bodyPr/>
          <a:lstStyle>
            <a:lvl1pPr>
              <a:defRPr/>
            </a:lvl1pPr>
          </a:lstStyle>
          <a:p>
            <a:pPr>
              <a:defRPr/>
            </a:pPr>
            <a:fld id="{AC5D3B36-320A-4E9D-A661-164D0AE14CE8}"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9148A3C5-1FB3-4088-915D-9A0BB95453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52058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45B1FBC4-92E6-407C-8C35-D44B84FBCD0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62140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785785D6-8173-4031-A854-0E8FD79ABC7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92100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EAB62FC-EF2D-46C6-95CB-9760BAAC79D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75558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auto">
      <p:bgPr>
        <a:solidFill>
          <a:schemeClr val="tx1"/>
        </a:solidFill>
        <a:effectLst/>
      </p:bgPr>
    </p:bg>
    <p:spTree>
      <p:nvGrpSpPr>
        <p:cNvPr id="1" name=""/>
        <p:cNvGrpSpPr/>
        <p:nvPr/>
      </p:nvGrpSpPr>
      <p:grpSpPr>
        <a:xfrm>
          <a:off x="0" y="0"/>
          <a:ext cx="0" cy="0"/>
          <a:chOff x="0" y="0"/>
          <a:chExt cx="0" cy="0"/>
        </a:xfrm>
      </p:grpSpPr>
      <p:pic>
        <p:nvPicPr>
          <p:cNvPr id="4" name="Picture 12" descr="AbbVieLogo_Standard_White.eps"/>
          <p:cNvPicPr>
            <a:picLocks noChangeAspect="1"/>
          </p:cNvPicPr>
          <p:nvPr/>
        </p:nvPicPr>
        <p:blipFill>
          <a:blip r:embed="rId2"/>
          <a:srcRect/>
          <a:stretch>
            <a:fillRect/>
          </a:stretch>
        </p:blipFill>
        <p:spPr bwMode="auto">
          <a:xfrm>
            <a:off x="525463" y="520700"/>
            <a:ext cx="1371600" cy="239713"/>
          </a:xfrm>
          <a:prstGeom prst="rect">
            <a:avLst/>
          </a:prstGeom>
          <a:noFill/>
          <a:ln w="9525">
            <a:noFill/>
            <a:miter lim="800000"/>
            <a:headEnd/>
            <a:tailEnd/>
          </a:ln>
        </p:spPr>
      </p:pic>
      <p:sp>
        <p:nvSpPr>
          <p:cNvPr id="5" name="Freeform 6"/>
          <p:cNvSpPr>
            <a:spLocks/>
          </p:cNvSpPr>
          <p:nvPr userDrawn="1"/>
        </p:nvSpPr>
        <p:spPr bwMode="gray">
          <a:xfrm>
            <a:off x="4570413" y="1557338"/>
            <a:ext cx="125412"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hlink"/>
            </a:solidFill>
            <a:prstDash val="solid"/>
            <a:miter lim="800000"/>
            <a:headEnd/>
            <a:tailEnd/>
          </a:ln>
          <a:extLst/>
        </p:spPr>
        <p:txBody>
          <a:bodyPr anchor="ctr"/>
          <a:lstStyle/>
          <a:p>
            <a:pPr algn="ctr">
              <a:lnSpc>
                <a:spcPct val="90000"/>
              </a:lnSpc>
              <a:defRPr/>
            </a:pPr>
            <a:endParaRPr lang="en-US">
              <a:solidFill>
                <a:srgbClr val="070605"/>
              </a:solidFill>
              <a:cs typeface="+mn-cs"/>
            </a:endParaRPr>
          </a:p>
        </p:txBody>
      </p:sp>
      <p:sp>
        <p:nvSpPr>
          <p:cNvPr id="23555" name="Title Placeholder 1"/>
          <p:cNvSpPr>
            <a:spLocks noGrp="1"/>
          </p:cNvSpPr>
          <p:nvPr>
            <p:ph type="ctrTitle"/>
          </p:nvPr>
        </p:nvSpPr>
        <p:spPr bwMode="gray">
          <a:xfrm>
            <a:off x="411163" y="2586482"/>
            <a:ext cx="4113212" cy="1096963"/>
          </a:xfrm>
        </p:spPr>
        <p:txBody>
          <a:bodyPr/>
          <a:lstStyle>
            <a:lvl1pPr>
              <a:lnSpc>
                <a:spcPct val="85000"/>
              </a:lnSpc>
              <a:defRPr sz="3200" smtClean="0">
                <a:solidFill>
                  <a:schemeClr val="hlink"/>
                </a:solidFill>
              </a:defRPr>
            </a:lvl1pPr>
          </a:lstStyle>
          <a:p>
            <a:pPr lvl="0"/>
            <a:r>
              <a:rPr lang="en-US" noProof="0" smtClean="0"/>
              <a:t>CLICK TO EDIT MASTER TITLE STYLE</a:t>
            </a:r>
          </a:p>
        </p:txBody>
      </p:sp>
      <p:sp>
        <p:nvSpPr>
          <p:cNvPr id="23556" name="Text Placeholder 2"/>
          <p:cNvSpPr>
            <a:spLocks noGrp="1"/>
          </p:cNvSpPr>
          <p:nvPr>
            <p:ph type="subTitle" idx="1"/>
          </p:nvPr>
        </p:nvSpPr>
        <p:spPr bwMode="gray">
          <a:xfrm>
            <a:off x="411163" y="3729482"/>
            <a:ext cx="3656012" cy="274638"/>
          </a:xfrm>
        </p:spPr>
        <p:txBody>
          <a:bodyPr/>
          <a:lstStyle>
            <a:lvl1pPr>
              <a:lnSpc>
                <a:spcPct val="75000"/>
              </a:lnSpc>
              <a:defRPr sz="1400" smtClean="0">
                <a:solidFill>
                  <a:schemeClr val="bg1"/>
                </a:solidFill>
              </a:defRPr>
            </a:lvl1pPr>
          </a:lstStyle>
          <a:p>
            <a:pPr lvl="0"/>
            <a:r>
              <a:rPr lang="en-US" noProof="0" smtClean="0"/>
              <a:t>Click to edit Master subtitle style</a:t>
            </a:r>
          </a:p>
        </p:txBody>
      </p:sp>
      <p:sp>
        <p:nvSpPr>
          <p:cNvPr id="6" name="Date Placeholder 3"/>
          <p:cNvSpPr>
            <a:spLocks noGrp="1"/>
          </p:cNvSpPr>
          <p:nvPr>
            <p:ph type="dt" sz="half" idx="10"/>
          </p:nvPr>
        </p:nvSpPr>
        <p:spPr bwMode="gray">
          <a:xfrm>
            <a:off x="411163" y="4048125"/>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solidFill>
                  <a:schemeClr val="bg1"/>
                </a:solidFill>
                <a:cs typeface="+mn-cs"/>
              </a:defRPr>
            </a:lvl1pPr>
          </a:lstStyle>
          <a:p>
            <a:pPr>
              <a:defRPr/>
            </a:pPr>
            <a:endParaRPr lang="en-US">
              <a:solidFill>
                <a:srgbClr val="FFFFFF"/>
              </a:solidFill>
            </a:endParaRPr>
          </a:p>
        </p:txBody>
      </p:sp>
    </p:spTree>
    <p:extLst>
      <p:ext uri="{BB962C8B-B14F-4D97-AF65-F5344CB8AC3E}">
        <p14:creationId xmlns:p14="http://schemas.microsoft.com/office/powerpoint/2010/main" val="2884428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4_Title Slide">
    <p:bg bwMode="auto">
      <p:bgPr>
        <a:solidFill>
          <a:schemeClr val="tx1"/>
        </a:solidFill>
        <a:effectLst/>
      </p:bgPr>
    </p:bg>
    <p:spTree>
      <p:nvGrpSpPr>
        <p:cNvPr id="1" name=""/>
        <p:cNvGrpSpPr/>
        <p:nvPr/>
      </p:nvGrpSpPr>
      <p:grpSpPr>
        <a:xfrm>
          <a:off x="0" y="0"/>
          <a:ext cx="0" cy="0"/>
          <a:chOff x="0" y="0"/>
          <a:chExt cx="0" cy="0"/>
        </a:xfrm>
      </p:grpSpPr>
      <p:pic>
        <p:nvPicPr>
          <p:cNvPr id="4" name="Picture 12" descr="AbbVieLogo_Standard_White.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5" name="Freeform 6"/>
          <p:cNvSpPr>
            <a:spLocks/>
          </p:cNvSpPr>
          <p:nvPr userDrawn="1"/>
        </p:nvSpPr>
        <p:spPr bwMode="gray">
          <a:xfrm>
            <a:off x="4570413" y="1530350"/>
            <a:ext cx="125412"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bg1"/>
            </a:solidFill>
            <a:prstDash val="solid"/>
            <a:miter lim="800000"/>
            <a:headEnd/>
            <a:tailEnd/>
          </a:ln>
          <a:extLst/>
        </p:spPr>
        <p:txBody>
          <a:bodyPr anchor="ctr"/>
          <a:lstStyle/>
          <a:p>
            <a:pPr algn="ctr">
              <a:lnSpc>
                <a:spcPct val="90000"/>
              </a:lnSpc>
              <a:defRPr/>
            </a:pPr>
            <a:endParaRPr lang="en-US">
              <a:solidFill>
                <a:srgbClr val="070605"/>
              </a:solidFill>
              <a:cs typeface="+mn-cs"/>
            </a:endParaRPr>
          </a:p>
        </p:txBody>
      </p:sp>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smtClean="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smtClean="0"/>
              <a:t>Click to edit Master subtitle style</a:t>
            </a:r>
          </a:p>
        </p:txBody>
      </p:sp>
      <p:sp>
        <p:nvSpPr>
          <p:cNvPr id="6"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solidFill>
                  <a:schemeClr val="bg1"/>
                </a:solidFill>
                <a:cs typeface="+mn-cs"/>
              </a:defRPr>
            </a:lvl1pPr>
          </a:lstStyle>
          <a:p>
            <a:pPr>
              <a:defRPr/>
            </a:pPr>
            <a:endParaRPr lang="en-US">
              <a:solidFill>
                <a:srgbClr val="FFFFFF"/>
              </a:solidFill>
            </a:endParaRPr>
          </a:p>
        </p:txBody>
      </p:sp>
    </p:spTree>
    <p:extLst>
      <p:ext uri="{BB962C8B-B14F-4D97-AF65-F5344CB8AC3E}">
        <p14:creationId xmlns:p14="http://schemas.microsoft.com/office/powerpoint/2010/main" val="9870947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5_Title Slide">
    <p:bg bwMode="auto">
      <p:bgPr>
        <a:solidFill>
          <a:schemeClr val="tx1"/>
        </a:solidFill>
        <a:effectLst/>
      </p:bgPr>
    </p:bg>
    <p:spTree>
      <p:nvGrpSpPr>
        <p:cNvPr id="1" name=""/>
        <p:cNvGrpSpPr/>
        <p:nvPr/>
      </p:nvGrpSpPr>
      <p:grpSpPr>
        <a:xfrm>
          <a:off x="0" y="0"/>
          <a:ext cx="0" cy="0"/>
          <a:chOff x="0" y="0"/>
          <a:chExt cx="0" cy="0"/>
        </a:xfrm>
      </p:grpSpPr>
      <p:pic>
        <p:nvPicPr>
          <p:cNvPr id="4" name="Picture 12" descr="AbbVieLogo_Standard_White.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5" name="Freeform 6"/>
          <p:cNvSpPr>
            <a:spLocks/>
          </p:cNvSpPr>
          <p:nvPr userDrawn="1"/>
        </p:nvSpPr>
        <p:spPr bwMode="gray">
          <a:xfrm>
            <a:off x="4570413" y="1530350"/>
            <a:ext cx="125412" cy="3797300"/>
          </a:xfrm>
          <a:custGeom>
            <a:avLst/>
            <a:gdLst>
              <a:gd name="T0" fmla="*/ 0 w 94692"/>
              <a:gd name="T1" fmla="*/ 0 h 3865545"/>
              <a:gd name="T2" fmla="*/ 0 w 94692"/>
              <a:gd name="T3" fmla="*/ 0 h 3865545"/>
              <a:gd name="T4" fmla="*/ 124765 w 94692"/>
              <a:gd name="T5" fmla="*/ 0 h 3865545"/>
              <a:gd name="T6" fmla="*/ 124765 w 94692"/>
              <a:gd name="T7" fmla="*/ 3797010 h 3865545"/>
              <a:gd name="T8" fmla="*/ 0 w 94692"/>
              <a:gd name="T9" fmla="*/ 3797010 h 3865545"/>
              <a:gd name="T10" fmla="*/ 0 w 94692"/>
              <a:gd name="T11" fmla="*/ 3797010 h 386554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4692" h="3865545">
                <a:moveTo>
                  <a:pt x="0" y="0"/>
                </a:moveTo>
                <a:lnTo>
                  <a:pt x="0" y="0"/>
                </a:lnTo>
                <a:lnTo>
                  <a:pt x="94692" y="0"/>
                </a:lnTo>
                <a:lnTo>
                  <a:pt x="94692" y="3865545"/>
                </a:lnTo>
                <a:lnTo>
                  <a:pt x="0" y="3865545"/>
                </a:lnTo>
              </a:path>
            </a:pathLst>
          </a:custGeom>
          <a:noFill/>
          <a:ln w="25400" cap="flat" cmpd="sng" algn="ctr">
            <a:solidFill>
              <a:schemeClr val="bg1"/>
            </a:solidFill>
            <a:prstDash val="solid"/>
            <a:miter lim="800000"/>
            <a:headEnd/>
            <a:tailEnd/>
          </a:ln>
          <a:extLst/>
        </p:spPr>
        <p:txBody>
          <a:bodyPr anchor="ctr"/>
          <a:lstStyle/>
          <a:p>
            <a:pPr algn="ctr">
              <a:lnSpc>
                <a:spcPct val="90000"/>
              </a:lnSpc>
              <a:defRPr/>
            </a:pPr>
            <a:endParaRPr lang="en-US">
              <a:solidFill>
                <a:srgbClr val="070605"/>
              </a:solidFill>
              <a:cs typeface="+mn-cs"/>
            </a:endParaRPr>
          </a:p>
        </p:txBody>
      </p:sp>
      <p:sp>
        <p:nvSpPr>
          <p:cNvPr id="23555" name="Title Placeholder 1"/>
          <p:cNvSpPr>
            <a:spLocks noGrp="1"/>
          </p:cNvSpPr>
          <p:nvPr>
            <p:ph type="ctrTitle"/>
          </p:nvPr>
        </p:nvSpPr>
        <p:spPr bwMode="gray">
          <a:xfrm>
            <a:off x="411163" y="2559050"/>
            <a:ext cx="4113212" cy="1096963"/>
          </a:xfrm>
        </p:spPr>
        <p:txBody>
          <a:bodyPr/>
          <a:lstStyle>
            <a:lvl1pPr>
              <a:lnSpc>
                <a:spcPct val="85000"/>
              </a:lnSpc>
              <a:defRPr sz="3200" smtClean="0">
                <a:solidFill>
                  <a:schemeClr val="hlink"/>
                </a:solidFill>
              </a:defRPr>
            </a:lvl1pPr>
          </a:lstStyle>
          <a:p>
            <a:pPr lvl="0"/>
            <a:r>
              <a:rPr lang="en-US" noProof="0" smtClean="0"/>
              <a:t>CLICK TO EDIT MASTER TITLE STYLE</a:t>
            </a:r>
          </a:p>
        </p:txBody>
      </p:sp>
      <p:sp>
        <p:nvSpPr>
          <p:cNvPr id="23556" name="Text Placeholder 2"/>
          <p:cNvSpPr>
            <a:spLocks noGrp="1"/>
          </p:cNvSpPr>
          <p:nvPr>
            <p:ph type="subTitle" idx="1"/>
          </p:nvPr>
        </p:nvSpPr>
        <p:spPr bwMode="gray">
          <a:xfrm>
            <a:off x="411163" y="3702050"/>
            <a:ext cx="3656012" cy="274638"/>
          </a:xfrm>
        </p:spPr>
        <p:txBody>
          <a:bodyPr/>
          <a:lstStyle>
            <a:lvl1pPr>
              <a:lnSpc>
                <a:spcPct val="75000"/>
              </a:lnSpc>
              <a:defRPr sz="1400" smtClean="0">
                <a:solidFill>
                  <a:schemeClr val="bg1"/>
                </a:solidFill>
              </a:defRPr>
            </a:lvl1pPr>
          </a:lstStyle>
          <a:p>
            <a:pPr lvl="0"/>
            <a:r>
              <a:rPr lang="en-US" noProof="0" smtClean="0"/>
              <a:t>Click to edit Master subtitle style</a:t>
            </a:r>
          </a:p>
        </p:txBody>
      </p:sp>
      <p:sp>
        <p:nvSpPr>
          <p:cNvPr id="6"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solidFill>
                  <a:schemeClr val="bg1"/>
                </a:solidFill>
                <a:cs typeface="+mn-cs"/>
              </a:defRPr>
            </a:lvl1pPr>
          </a:lstStyle>
          <a:p>
            <a:pPr>
              <a:defRPr/>
            </a:pPr>
            <a:endParaRPr lang="en-US">
              <a:solidFill>
                <a:srgbClr val="FFFFFF"/>
              </a:solidFill>
            </a:endParaRPr>
          </a:p>
        </p:txBody>
      </p:sp>
    </p:spTree>
    <p:extLst>
      <p:ext uri="{BB962C8B-B14F-4D97-AF65-F5344CB8AC3E}">
        <p14:creationId xmlns:p14="http://schemas.microsoft.com/office/powerpoint/2010/main" val="745133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04C54B17-19D4-4941-B33D-39B96FCE371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64048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62C0AB94-81E4-42CC-A1F8-9F4A90AD3D8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042839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8482B3FA-A590-4400-B4E7-57963F1A19C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167345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6" name="Slide Number Placeholder 5"/>
          <p:cNvSpPr>
            <a:spLocks noGrp="1"/>
          </p:cNvSpPr>
          <p:nvPr>
            <p:ph type="sldNum" sz="quarter" idx="11"/>
          </p:nvPr>
        </p:nvSpPr>
        <p:spPr>
          <a:ln/>
        </p:spPr>
        <p:txBody>
          <a:bodyPr/>
          <a:lstStyle>
            <a:lvl1pPr>
              <a:defRPr/>
            </a:lvl1pPr>
          </a:lstStyle>
          <a:p>
            <a:pPr>
              <a:defRPr/>
            </a:pPr>
            <a:fld id="{7B87735B-1239-42A6-B6A7-FCA215C85C84}"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9C5A82FA-6249-41F6-86ED-E7E4644E0B0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9467467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5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8" name="Slide Number Placeholder 5"/>
          <p:cNvSpPr>
            <a:spLocks noGrp="1"/>
          </p:cNvSpPr>
          <p:nvPr>
            <p:ph type="sldNum" sz="quarter" idx="11"/>
          </p:nvPr>
        </p:nvSpPr>
        <p:spPr>
          <a:ln/>
        </p:spPr>
        <p:txBody>
          <a:bodyPr/>
          <a:lstStyle>
            <a:lvl1pPr>
              <a:defRPr/>
            </a:lvl1pPr>
          </a:lstStyle>
          <a:p>
            <a:pPr>
              <a:defRPr/>
            </a:pPr>
            <a:fld id="{5389E24E-6151-4D54-917A-476AFCFD6CA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2540572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4" name="Slide Number Placeholder 5"/>
          <p:cNvSpPr>
            <a:spLocks noGrp="1"/>
          </p:cNvSpPr>
          <p:nvPr>
            <p:ph type="sldNum" sz="quarter" idx="11"/>
          </p:nvPr>
        </p:nvSpPr>
        <p:spPr>
          <a:ln/>
        </p:spPr>
        <p:txBody>
          <a:bodyPr/>
          <a:lstStyle>
            <a:lvl1pPr>
              <a:defRPr/>
            </a:lvl1pPr>
          </a:lstStyle>
          <a:p>
            <a:pPr>
              <a:defRPr/>
            </a:pPr>
            <a:fld id="{B458C936-CC65-41C2-AE31-D34D07A25B2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737578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3" name="Slide Number Placeholder 5"/>
          <p:cNvSpPr>
            <a:spLocks noGrp="1"/>
          </p:cNvSpPr>
          <p:nvPr>
            <p:ph type="sldNum" sz="quarter" idx="11"/>
          </p:nvPr>
        </p:nvSpPr>
        <p:spPr>
          <a:ln/>
        </p:spPr>
        <p:txBody>
          <a:bodyPr/>
          <a:lstStyle>
            <a:lvl1pPr>
              <a:defRPr/>
            </a:lvl1pPr>
          </a:lstStyle>
          <a:p>
            <a:pPr>
              <a:defRPr/>
            </a:pPr>
            <a:fld id="{0250385B-578C-4833-803F-8FD13541242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90710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0AE47384-C7D9-4479-AA31-9A3CDD8D9B7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38301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65230252-4BFB-4AAE-8D13-C89989FC063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022247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F90ED43D-2EB4-42C2-82D2-024945AA98A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20352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5D7B7B87-6E86-402F-A608-DC36B17AF87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695898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27013"/>
            <a:ext cx="8318500" cy="731837"/>
          </a:xfrm>
        </p:spPr>
        <p:txBody>
          <a:bodyPr/>
          <a:lstStyle/>
          <a:p>
            <a:r>
              <a:rPr lang="en-US"/>
              <a:t>Click to edit Master title style</a:t>
            </a:r>
          </a:p>
        </p:txBody>
      </p:sp>
      <p:sp>
        <p:nvSpPr>
          <p:cNvPr id="3" name="Table Placeholder 2"/>
          <p:cNvSpPr>
            <a:spLocks noGrp="1"/>
          </p:cNvSpPr>
          <p:nvPr>
            <p:ph type="tbl" idx="1"/>
          </p:nvPr>
        </p:nvSpPr>
        <p:spPr>
          <a:xfrm>
            <a:off x="411163" y="1279525"/>
            <a:ext cx="8318500" cy="4981575"/>
          </a:xfrm>
        </p:spPr>
        <p:txBody>
          <a:bodyPr/>
          <a:lstStyle/>
          <a:p>
            <a:pPr lvl="0"/>
            <a:endParaRPr lang="en-US" noProof="0"/>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4C8D653D-16E2-4BA7-A147-CCA2D1FAD1D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288520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smtClean="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smtClean="0"/>
              <a:t>Click to edit Master subtitle style</a:t>
            </a:r>
          </a:p>
        </p:txBody>
      </p:sp>
      <p:sp>
        <p:nvSpPr>
          <p:cNvPr id="5"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solidFill>
                <a:srgbClr val="070605"/>
              </a:solidFill>
            </a:endParaRPr>
          </a:p>
        </p:txBody>
      </p:sp>
    </p:spTree>
    <p:extLst>
      <p:ext uri="{BB962C8B-B14F-4D97-AF65-F5344CB8AC3E}">
        <p14:creationId xmlns:p14="http://schemas.microsoft.com/office/powerpoint/2010/main" val="106166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8" name="Slide Number Placeholder 5"/>
          <p:cNvSpPr>
            <a:spLocks noGrp="1"/>
          </p:cNvSpPr>
          <p:nvPr>
            <p:ph type="sldNum" sz="quarter" idx="11"/>
          </p:nvPr>
        </p:nvSpPr>
        <p:spPr>
          <a:ln/>
        </p:spPr>
        <p:txBody>
          <a:bodyPr/>
          <a:lstStyle>
            <a:lvl1pPr>
              <a:defRPr/>
            </a:lvl1pPr>
          </a:lstStyle>
          <a:p>
            <a:pPr>
              <a:defRPr/>
            </a:pPr>
            <a:fld id="{8ECDD684-92B9-4CC6-87CF-0DA6B85B1F3E}"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A39F935-B5D0-4662-9EC1-0A801E88F62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093678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AC5D3B36-320A-4E9D-A661-164D0AE14CE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612722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7B87735B-1239-42A6-B6A7-FCA215C85C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34345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8" name="Slide Number Placeholder 5"/>
          <p:cNvSpPr>
            <a:spLocks noGrp="1"/>
          </p:cNvSpPr>
          <p:nvPr>
            <p:ph type="sldNum" sz="quarter" idx="11"/>
          </p:nvPr>
        </p:nvSpPr>
        <p:spPr>
          <a:ln/>
        </p:spPr>
        <p:txBody>
          <a:bodyPr/>
          <a:lstStyle>
            <a:lvl1pPr>
              <a:defRPr/>
            </a:lvl1pPr>
          </a:lstStyle>
          <a:p>
            <a:pPr>
              <a:defRPr/>
            </a:pPr>
            <a:fld id="{8ECDD684-92B9-4CC6-87CF-0DA6B85B1F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419827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4" name="Slide Number Placeholder 5"/>
          <p:cNvSpPr>
            <a:spLocks noGrp="1"/>
          </p:cNvSpPr>
          <p:nvPr>
            <p:ph type="sldNum" sz="quarter" idx="11"/>
          </p:nvPr>
        </p:nvSpPr>
        <p:spPr>
          <a:ln/>
        </p:spPr>
        <p:txBody>
          <a:bodyPr/>
          <a:lstStyle>
            <a:lvl1pPr>
              <a:defRPr/>
            </a:lvl1pPr>
          </a:lstStyle>
          <a:p>
            <a:pPr>
              <a:defRPr/>
            </a:pPr>
            <a:fld id="{16AD0F93-7BFE-4671-89D1-4EB940876E5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170511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3" name="Slide Number Placeholder 5"/>
          <p:cNvSpPr>
            <a:spLocks noGrp="1"/>
          </p:cNvSpPr>
          <p:nvPr>
            <p:ph type="sldNum" sz="quarter" idx="11"/>
          </p:nvPr>
        </p:nvSpPr>
        <p:spPr>
          <a:ln/>
        </p:spPr>
        <p:txBody>
          <a:bodyPr/>
          <a:lstStyle>
            <a:lvl1pPr>
              <a:defRPr/>
            </a:lvl1pPr>
          </a:lstStyle>
          <a:p>
            <a:pPr>
              <a:defRPr/>
            </a:pPr>
            <a:fld id="{D11F502E-592E-4098-8BB0-F907BA0EC96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662493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9148A3C5-1FB3-4088-915D-9A0BB95453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791743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45B1FBC4-92E6-407C-8C35-D44B84FBCD0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962996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785785D6-8173-4031-A854-0E8FD79ABC7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655917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EAB62FC-EF2D-46C6-95CB-9760BAAC79D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44827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4" name="Slide Number Placeholder 5"/>
          <p:cNvSpPr>
            <a:spLocks noGrp="1"/>
          </p:cNvSpPr>
          <p:nvPr>
            <p:ph type="sldNum" sz="quarter" idx="11"/>
          </p:nvPr>
        </p:nvSpPr>
        <p:spPr>
          <a:ln/>
        </p:spPr>
        <p:txBody>
          <a:bodyPr/>
          <a:lstStyle>
            <a:lvl1pPr>
              <a:defRPr/>
            </a:lvl1pPr>
          </a:lstStyle>
          <a:p>
            <a:pPr>
              <a:defRPr/>
            </a:pPr>
            <a:fld id="{16AD0F93-7BFE-4671-89D1-4EB940876E5A}"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AbbVieLogo_Standard_RGB.eps"/>
          <p:cNvPicPr>
            <a:picLocks noChangeAspect="1"/>
          </p:cNvPicPr>
          <p:nvPr/>
        </p:nvPicPr>
        <p:blipFill>
          <a:blip r:embed="rId2"/>
          <a:srcRect/>
          <a:stretch>
            <a:fillRect/>
          </a:stretch>
        </p:blipFill>
        <p:spPr bwMode="auto">
          <a:xfrm>
            <a:off x="525463" y="493713"/>
            <a:ext cx="1371600" cy="239712"/>
          </a:xfrm>
          <a:prstGeom prst="rect">
            <a:avLst/>
          </a:prstGeom>
          <a:noFill/>
          <a:ln w="9525">
            <a:noFill/>
            <a:miter lim="800000"/>
            <a:headEnd/>
            <a:tailEnd/>
          </a:ln>
        </p:spPr>
      </p:pic>
      <p:sp>
        <p:nvSpPr>
          <p:cNvPr id="48130" name="Title Placeholder 1"/>
          <p:cNvSpPr>
            <a:spLocks noGrp="1"/>
          </p:cNvSpPr>
          <p:nvPr>
            <p:ph type="ctrTitle"/>
          </p:nvPr>
        </p:nvSpPr>
        <p:spPr>
          <a:xfrm>
            <a:off x="411163" y="2559050"/>
            <a:ext cx="4113212" cy="1096963"/>
          </a:xfrm>
        </p:spPr>
        <p:txBody>
          <a:bodyPr anchor="b"/>
          <a:lstStyle>
            <a:lvl1pPr>
              <a:lnSpc>
                <a:spcPct val="85000"/>
              </a:lnSpc>
              <a:defRPr sz="3200">
                <a:solidFill>
                  <a:schemeClr val="hlink"/>
                </a:solidFill>
              </a:defRPr>
            </a:lvl1pPr>
          </a:lstStyle>
          <a:p>
            <a:pPr lvl="0"/>
            <a:r>
              <a:rPr lang="en-US" noProof="0" smtClean="0"/>
              <a:t>CLICK TO EDIT MASTER TITLE STYLE</a:t>
            </a:r>
          </a:p>
        </p:txBody>
      </p:sp>
      <p:sp>
        <p:nvSpPr>
          <p:cNvPr id="48131" name="Text Placeholder 2"/>
          <p:cNvSpPr>
            <a:spLocks noGrp="1"/>
          </p:cNvSpPr>
          <p:nvPr>
            <p:ph type="subTitle" idx="1"/>
          </p:nvPr>
        </p:nvSpPr>
        <p:spPr>
          <a:xfrm>
            <a:off x="411163" y="3702050"/>
            <a:ext cx="3656012" cy="274638"/>
          </a:xfrm>
        </p:spPr>
        <p:txBody>
          <a:bodyPr anchor="t"/>
          <a:lstStyle>
            <a:lvl1pPr>
              <a:defRPr sz="1400">
                <a:solidFill>
                  <a:schemeClr val="tx1"/>
                </a:solidFill>
              </a:defRPr>
            </a:lvl1pPr>
          </a:lstStyle>
          <a:p>
            <a:pPr lvl="0"/>
            <a:r>
              <a:rPr lang="en-US" noProof="0" smtClean="0"/>
              <a:t>Click to edit Master subtitle style</a:t>
            </a:r>
          </a:p>
        </p:txBody>
      </p:sp>
      <p:sp>
        <p:nvSpPr>
          <p:cNvPr id="5" name="Date Placeholder 3"/>
          <p:cNvSpPr>
            <a:spLocks noGrp="1"/>
          </p:cNvSpPr>
          <p:nvPr>
            <p:ph type="dt" sz="half" idx="10"/>
          </p:nvPr>
        </p:nvSpPr>
        <p:spPr bwMode="gray">
          <a:xfrm>
            <a:off x="411163" y="4021138"/>
            <a:ext cx="2133600" cy="304800"/>
          </a:xfrm>
          <a:prstGeom prst="rect">
            <a:avLst/>
          </a:prstGeom>
          <a:extLst/>
        </p:spPr>
        <p:txBody>
          <a:bodyPr vert="horz" wrap="square" lIns="91440" tIns="45720" rIns="91440" bIns="45720" numCol="1" anchor="t" anchorCtr="0" compatLnSpc="1">
            <a:prstTxWarp prst="textNoShape">
              <a:avLst/>
            </a:prstTxWarp>
            <a:spAutoFit/>
          </a:bodyPr>
          <a:lstStyle>
            <a:lvl1pPr algn="l">
              <a:lnSpc>
                <a:spcPct val="100000"/>
              </a:lnSpc>
              <a:defRPr sz="1400">
                <a:cs typeface="+mn-cs"/>
              </a:defRPr>
            </a:lvl1pPr>
          </a:lstStyle>
          <a:p>
            <a:pPr>
              <a:defRPr/>
            </a:pPr>
            <a:endParaRPr lang="en-US">
              <a:solidFill>
                <a:srgbClr val="070605"/>
              </a:solidFill>
            </a:endParaRPr>
          </a:p>
        </p:txBody>
      </p:sp>
    </p:spTree>
    <p:extLst>
      <p:ext uri="{BB962C8B-B14F-4D97-AF65-F5344CB8AC3E}">
        <p14:creationId xmlns:p14="http://schemas.microsoft.com/office/powerpoint/2010/main" val="26485312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A39F935-B5D0-4662-9EC1-0A801E88F62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327200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AC5D3B36-320A-4E9D-A661-164D0AE14CE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323233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279525"/>
            <a:ext cx="4083050" cy="3794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7B87735B-1239-42A6-B6A7-FCA215C85C8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357110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8" name="Slide Number Placeholder 5"/>
          <p:cNvSpPr>
            <a:spLocks noGrp="1"/>
          </p:cNvSpPr>
          <p:nvPr>
            <p:ph type="sldNum" sz="quarter" idx="11"/>
          </p:nvPr>
        </p:nvSpPr>
        <p:spPr>
          <a:ln/>
        </p:spPr>
        <p:txBody>
          <a:bodyPr/>
          <a:lstStyle>
            <a:lvl1pPr>
              <a:defRPr/>
            </a:lvl1pPr>
          </a:lstStyle>
          <a:p>
            <a:pPr>
              <a:defRPr/>
            </a:pPr>
            <a:fld id="{8ECDD684-92B9-4CC6-87CF-0DA6B85B1F3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70160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4" name="Slide Number Placeholder 5"/>
          <p:cNvSpPr>
            <a:spLocks noGrp="1"/>
          </p:cNvSpPr>
          <p:nvPr>
            <p:ph type="sldNum" sz="quarter" idx="11"/>
          </p:nvPr>
        </p:nvSpPr>
        <p:spPr>
          <a:ln/>
        </p:spPr>
        <p:txBody>
          <a:bodyPr/>
          <a:lstStyle>
            <a:lvl1pPr>
              <a:defRPr/>
            </a:lvl1pPr>
          </a:lstStyle>
          <a:p>
            <a:pPr>
              <a:defRPr/>
            </a:pPr>
            <a:fld id="{16AD0F93-7BFE-4671-89D1-4EB940876E5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74148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3" name="Slide Number Placeholder 5"/>
          <p:cNvSpPr>
            <a:spLocks noGrp="1"/>
          </p:cNvSpPr>
          <p:nvPr>
            <p:ph type="sldNum" sz="quarter" idx="11"/>
          </p:nvPr>
        </p:nvSpPr>
        <p:spPr>
          <a:ln/>
        </p:spPr>
        <p:txBody>
          <a:bodyPr/>
          <a:lstStyle>
            <a:lvl1pPr>
              <a:defRPr/>
            </a:lvl1pPr>
          </a:lstStyle>
          <a:p>
            <a:pPr>
              <a:defRPr/>
            </a:pPr>
            <a:fld id="{D11F502E-592E-4098-8BB0-F907BA0EC96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174634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9148A3C5-1FB3-4088-915D-9A0BB95453B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016150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11"/>
          </p:nvPr>
        </p:nvSpPr>
        <p:spPr>
          <a:ln/>
        </p:spPr>
        <p:txBody>
          <a:bodyPr/>
          <a:lstStyle>
            <a:lvl1pPr>
              <a:defRPr/>
            </a:lvl1pPr>
          </a:lstStyle>
          <a:p>
            <a:pPr>
              <a:defRPr/>
            </a:pPr>
            <a:fld id="{45B1FBC4-92E6-407C-8C35-D44B84FBCD0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802180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785785D6-8173-4031-A854-0E8FD79ABC7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762666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3" name="Slide Number Placeholder 5"/>
          <p:cNvSpPr>
            <a:spLocks noGrp="1"/>
          </p:cNvSpPr>
          <p:nvPr>
            <p:ph type="sldNum" sz="quarter" idx="11"/>
          </p:nvPr>
        </p:nvSpPr>
        <p:spPr>
          <a:ln/>
        </p:spPr>
        <p:txBody>
          <a:bodyPr/>
          <a:lstStyle>
            <a:lvl1pPr>
              <a:defRPr/>
            </a:lvl1pPr>
          </a:lstStyle>
          <a:p>
            <a:pPr>
              <a:defRPr/>
            </a:pPr>
            <a:fld id="{D11F502E-592E-4098-8BB0-F907BA0EC965}"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038" y="1279525"/>
            <a:ext cx="2079625" cy="4168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163" y="1279525"/>
            <a:ext cx="6086475" cy="4168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a:ln/>
        </p:spPr>
        <p:txBody>
          <a:bodyPr/>
          <a:lstStyle>
            <a:lvl1pPr>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5" name="Slide Number Placeholder 5"/>
          <p:cNvSpPr>
            <a:spLocks noGrp="1"/>
          </p:cNvSpPr>
          <p:nvPr>
            <p:ph type="sldNum" sz="quarter" idx="11"/>
          </p:nvPr>
        </p:nvSpPr>
        <p:spPr>
          <a:ln/>
        </p:spPr>
        <p:txBody>
          <a:bodyPr/>
          <a:lstStyle>
            <a:lvl1pPr>
              <a:defRPr/>
            </a:lvl1pPr>
          </a:lstStyle>
          <a:p>
            <a:pPr>
              <a:defRPr/>
            </a:pPr>
            <a:fld id="{2EAB62FC-EF2D-46C6-95CB-9760BAAC79D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51640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6" name="Slide Number Placeholder 5"/>
          <p:cNvSpPr>
            <a:spLocks noGrp="1"/>
          </p:cNvSpPr>
          <p:nvPr>
            <p:ph type="sldNum" sz="quarter" idx="11"/>
          </p:nvPr>
        </p:nvSpPr>
        <p:spPr>
          <a:ln/>
        </p:spPr>
        <p:txBody>
          <a:bodyPr/>
          <a:lstStyle>
            <a:lvl1pPr>
              <a:defRPr/>
            </a:lvl1pPr>
          </a:lstStyle>
          <a:p>
            <a:pPr>
              <a:defRPr/>
            </a:pPr>
            <a:fld id="{9148A3C5-1FB3-4088-915D-9A0BB95453B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ln/>
        </p:spPr>
        <p:txBody>
          <a:bodyPr/>
          <a:lstStyle>
            <a:lvl1pPr>
              <a:defRPr/>
            </a:lvl1pPr>
          </a:lstStyle>
          <a:p>
            <a:pPr>
              <a:defRPr/>
            </a:pPr>
            <a:r>
              <a:rPr lang="en-US" smtClean="0"/>
              <a:t>Physical Pharmacy Update | Company Confidential © 2016</a:t>
            </a:r>
            <a:endParaRPr lang="en-US"/>
          </a:p>
        </p:txBody>
      </p:sp>
      <p:sp>
        <p:nvSpPr>
          <p:cNvPr id="6" name="Slide Number Placeholder 5"/>
          <p:cNvSpPr>
            <a:spLocks noGrp="1"/>
          </p:cNvSpPr>
          <p:nvPr>
            <p:ph type="sldNum" sz="quarter" idx="11"/>
          </p:nvPr>
        </p:nvSpPr>
        <p:spPr>
          <a:ln/>
        </p:spPr>
        <p:txBody>
          <a:bodyPr/>
          <a:lstStyle>
            <a:lvl1pPr>
              <a:defRPr/>
            </a:lvl1pPr>
          </a:lstStyle>
          <a:p>
            <a:pPr>
              <a:defRPr/>
            </a:pPr>
            <a:fld id="{45B1FBC4-92E6-407C-8C35-D44B84FBCD0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emf"/><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emf"/><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Text Placeholder 2"/>
          <p:cNvSpPr>
            <a:spLocks noGrp="1"/>
          </p:cNvSpPr>
          <p:nvPr>
            <p:ph type="body" idx="1"/>
          </p:nvPr>
        </p:nvSpPr>
        <p:spPr bwMode="gray">
          <a:xfrm>
            <a:off x="411163" y="1279525"/>
            <a:ext cx="8318500" cy="3794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p:txBody>
      </p:sp>
      <p:sp>
        <p:nvSpPr>
          <p:cNvPr id="47106" name="Rectangle 2"/>
          <p:cNvSpPr>
            <a:spLocks noChangeArrowheads="1"/>
          </p:cNvSpPr>
          <p:nvPr/>
        </p:nvSpPr>
        <p:spPr bwMode="auto">
          <a:xfrm>
            <a:off x="0" y="6537325"/>
            <a:ext cx="9144000" cy="320675"/>
          </a:xfrm>
          <a:prstGeom prst="rect">
            <a:avLst/>
          </a:prstGeom>
          <a:solidFill>
            <a:srgbClr val="071D49"/>
          </a:solidFill>
          <a:ln>
            <a:noFill/>
          </a:ln>
          <a:effectLst/>
          <a:extLst/>
        </p:spPr>
        <p:txBody>
          <a:bodyPr wrap="none" anchor="ctr"/>
          <a:lstStyle/>
          <a:p>
            <a:pPr algn="ctr">
              <a:lnSpc>
                <a:spcPct val="90000"/>
              </a:lnSpc>
              <a:defRPr/>
            </a:pPr>
            <a:endParaRPr lang="en-US">
              <a:cs typeface="+mn-cs"/>
            </a:endParaRPr>
          </a:p>
        </p:txBody>
      </p:sp>
      <p:sp>
        <p:nvSpPr>
          <p:cNvPr id="17412" name="Title Placeholder 1"/>
          <p:cNvSpPr>
            <a:spLocks noGrp="1"/>
          </p:cNvSpPr>
          <p:nvPr>
            <p:ph type="title"/>
          </p:nvPr>
        </p:nvSpPr>
        <p:spPr bwMode="gray">
          <a:xfrm>
            <a:off x="412750" y="5164138"/>
            <a:ext cx="4387850" cy="284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5" name="Footer Placeholder 4"/>
          <p:cNvSpPr>
            <a:spLocks noGrp="1"/>
          </p:cNvSpPr>
          <p:nvPr>
            <p:ph type="ftr" sz="quarter" idx="3"/>
          </p:nvPr>
        </p:nvSpPr>
        <p:spPr bwMode="gray">
          <a:xfrm>
            <a:off x="2970213" y="6607175"/>
            <a:ext cx="5484812" cy="182563"/>
          </a:xfrm>
          <a:prstGeom prst="rect">
            <a:avLst/>
          </a:prstGeom>
          <a:noFill/>
          <a:ln>
            <a:noFill/>
          </a:ln>
          <a:extLst/>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smtClean="0"/>
              <a:t>Physical Pharmacy Update | Company Confidential © 2016</a:t>
            </a:r>
            <a:endParaRPr lang="en-US"/>
          </a:p>
        </p:txBody>
      </p:sp>
      <p:sp>
        <p:nvSpPr>
          <p:cNvPr id="6" name="Slide Number Placeholder 5"/>
          <p:cNvSpPr>
            <a:spLocks noGrp="1"/>
          </p:cNvSpPr>
          <p:nvPr>
            <p:ph type="sldNum" sz="quarter" idx="4"/>
          </p:nvPr>
        </p:nvSpPr>
        <p:spPr bwMode="gray">
          <a:xfrm>
            <a:off x="8482013" y="6607175"/>
            <a:ext cx="247650" cy="182563"/>
          </a:xfrm>
          <a:prstGeom prst="rect">
            <a:avLst/>
          </a:prstGeom>
          <a:noFill/>
          <a:ln>
            <a:noFill/>
          </a:ln>
          <a:extLst/>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cs typeface="+mn-cs"/>
              </a:defRPr>
            </a:lvl1pPr>
          </a:lstStyle>
          <a:p>
            <a:pPr>
              <a:defRPr/>
            </a:pPr>
            <a:fld id="{A59A60BE-D5CA-4F69-98B6-1E5A789D7524}" type="slidenum">
              <a:rPr lang="en-US"/>
              <a:pPr>
                <a:defRPr/>
              </a:pPr>
              <a:t>‹#›</a:t>
            </a:fld>
            <a:endParaRPr lang="en-US"/>
          </a:p>
        </p:txBody>
      </p:sp>
      <p:pic>
        <p:nvPicPr>
          <p:cNvPr id="17415" name="Picture 16" descr="AbbVieLogo_Small_White.eps"/>
          <p:cNvPicPr>
            <a:picLocks noChangeAspect="1"/>
          </p:cNvPicPr>
          <p:nvPr/>
        </p:nvPicPr>
        <p:blipFill>
          <a:blip r:embed="rId13"/>
          <a:srcRect/>
          <a:stretch>
            <a:fillRect/>
          </a:stretch>
        </p:blipFill>
        <p:spPr bwMode="auto">
          <a:xfrm>
            <a:off x="271463" y="6630988"/>
            <a:ext cx="685800" cy="123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0"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7" r:id="rId11"/>
  </p:sldLayoutIdLst>
  <p:hf hdr="0" ft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fontAlgn="base">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fontAlgn="base">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fontAlgn="base">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fontAlgn="base">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charset="0"/>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charset="0"/>
        <a:buChar char="–"/>
        <a:defRPr>
          <a:solidFill>
            <a:schemeClr val="tx1"/>
          </a:solidFill>
          <a:latin typeface="+mn-lt"/>
          <a:cs typeface="+mn-cs"/>
        </a:defRPr>
      </a:lvl5pPr>
      <a:lvl6pPr marL="1943100" indent="-228600" algn="l" defTabSz="457200" rtl="0" fontAlgn="base">
        <a:spcBef>
          <a:spcPct val="10000"/>
        </a:spcBef>
        <a:spcAft>
          <a:spcPct val="0"/>
        </a:spcAft>
        <a:buFont typeface="Arial" charset="0"/>
        <a:buChar char="–"/>
        <a:defRPr>
          <a:solidFill>
            <a:schemeClr val="tx1"/>
          </a:solidFill>
          <a:latin typeface="+mn-lt"/>
          <a:cs typeface="+mn-cs"/>
        </a:defRPr>
      </a:lvl6pPr>
      <a:lvl7pPr marL="2400300" indent="-228600" algn="l" defTabSz="457200" rtl="0" fontAlgn="base">
        <a:spcBef>
          <a:spcPct val="10000"/>
        </a:spcBef>
        <a:spcAft>
          <a:spcPct val="0"/>
        </a:spcAft>
        <a:buFont typeface="Arial" charset="0"/>
        <a:buChar char="–"/>
        <a:defRPr>
          <a:solidFill>
            <a:schemeClr val="tx1"/>
          </a:solidFill>
          <a:latin typeface="+mn-lt"/>
          <a:cs typeface="+mn-cs"/>
        </a:defRPr>
      </a:lvl7pPr>
      <a:lvl8pPr marL="2857500" indent="-228600" algn="l" defTabSz="457200" rtl="0" fontAlgn="base">
        <a:spcBef>
          <a:spcPct val="10000"/>
        </a:spcBef>
        <a:spcAft>
          <a:spcPct val="0"/>
        </a:spcAft>
        <a:buFont typeface="Arial" charset="0"/>
        <a:buChar char="–"/>
        <a:defRPr>
          <a:solidFill>
            <a:schemeClr val="tx1"/>
          </a:solidFill>
          <a:latin typeface="+mn-lt"/>
          <a:cs typeface="+mn-cs"/>
        </a:defRPr>
      </a:lvl8pPr>
      <a:lvl9pPr marL="3314700" indent="-228600" algn="l" defTabSz="457200" rtl="0" fontAlgn="base">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Text Placeholder 2"/>
          <p:cNvSpPr>
            <a:spLocks noGrp="1"/>
          </p:cNvSpPr>
          <p:nvPr>
            <p:ph type="body" idx="1"/>
          </p:nvPr>
        </p:nvSpPr>
        <p:spPr bwMode="gray">
          <a:xfrm>
            <a:off x="411163" y="1279525"/>
            <a:ext cx="8318500" cy="3794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p:txBody>
      </p:sp>
      <p:sp>
        <p:nvSpPr>
          <p:cNvPr id="47106" name="Rectangle 2"/>
          <p:cNvSpPr>
            <a:spLocks noChangeArrowheads="1"/>
          </p:cNvSpPr>
          <p:nvPr/>
        </p:nvSpPr>
        <p:spPr bwMode="auto">
          <a:xfrm>
            <a:off x="0" y="6537325"/>
            <a:ext cx="9144000" cy="320675"/>
          </a:xfrm>
          <a:prstGeom prst="rect">
            <a:avLst/>
          </a:prstGeom>
          <a:solidFill>
            <a:srgbClr val="071D49"/>
          </a:solidFill>
          <a:ln>
            <a:noFill/>
          </a:ln>
          <a:effectLst/>
          <a:extLst/>
        </p:spPr>
        <p:txBody>
          <a:bodyPr wrap="none" anchor="ctr"/>
          <a:lstStyle/>
          <a:p>
            <a:pPr algn="ctr">
              <a:lnSpc>
                <a:spcPct val="90000"/>
              </a:lnSpc>
              <a:defRPr/>
            </a:pPr>
            <a:endParaRPr lang="en-US">
              <a:solidFill>
                <a:srgbClr val="070605"/>
              </a:solidFill>
              <a:cs typeface="Arial"/>
            </a:endParaRPr>
          </a:p>
        </p:txBody>
      </p:sp>
      <p:sp>
        <p:nvSpPr>
          <p:cNvPr id="17412" name="Title Placeholder 1"/>
          <p:cNvSpPr>
            <a:spLocks noGrp="1"/>
          </p:cNvSpPr>
          <p:nvPr>
            <p:ph type="title"/>
          </p:nvPr>
        </p:nvSpPr>
        <p:spPr bwMode="gray">
          <a:xfrm>
            <a:off x="412750" y="5164138"/>
            <a:ext cx="4387850" cy="284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5" name="Footer Placeholder 4"/>
          <p:cNvSpPr>
            <a:spLocks noGrp="1"/>
          </p:cNvSpPr>
          <p:nvPr>
            <p:ph type="ftr" sz="quarter" idx="3"/>
          </p:nvPr>
        </p:nvSpPr>
        <p:spPr bwMode="gray">
          <a:xfrm>
            <a:off x="2970213" y="6607175"/>
            <a:ext cx="5484812" cy="182563"/>
          </a:xfrm>
          <a:prstGeom prst="rect">
            <a:avLst/>
          </a:prstGeom>
          <a:noFill/>
          <a:ln>
            <a:noFill/>
          </a:ln>
          <a:extLst/>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4"/>
          </p:nvPr>
        </p:nvSpPr>
        <p:spPr bwMode="gray">
          <a:xfrm>
            <a:off x="8482013" y="6607175"/>
            <a:ext cx="247650" cy="182563"/>
          </a:xfrm>
          <a:prstGeom prst="rect">
            <a:avLst/>
          </a:prstGeom>
          <a:noFill/>
          <a:ln>
            <a:noFill/>
          </a:ln>
          <a:extLst/>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cs typeface="+mn-cs"/>
              </a:defRPr>
            </a:lvl1pPr>
          </a:lstStyle>
          <a:p>
            <a:pPr>
              <a:defRPr/>
            </a:pPr>
            <a:fld id="{A59A60BE-D5CA-4F69-98B6-1E5A789D7524}" type="slidenum">
              <a:rPr lang="en-US">
                <a:solidFill>
                  <a:srgbClr val="FFFFFF"/>
                </a:solidFill>
              </a:rPr>
              <a:pPr>
                <a:defRPr/>
              </a:pPr>
              <a:t>‹#›</a:t>
            </a:fld>
            <a:endParaRPr lang="en-US">
              <a:solidFill>
                <a:srgbClr val="FFFFFF"/>
              </a:solidFill>
            </a:endParaRPr>
          </a:p>
        </p:txBody>
      </p:sp>
      <p:pic>
        <p:nvPicPr>
          <p:cNvPr id="17415" name="Picture 16" descr="AbbVieLogo_Small_White.eps"/>
          <p:cNvPicPr>
            <a:picLocks noChangeAspect="1"/>
          </p:cNvPicPr>
          <p:nvPr/>
        </p:nvPicPr>
        <p:blipFill>
          <a:blip r:embed="rId13"/>
          <a:srcRect/>
          <a:stretch>
            <a:fillRect/>
          </a:stretch>
        </p:blipFill>
        <p:spPr bwMode="auto">
          <a:xfrm>
            <a:off x="271463" y="6630988"/>
            <a:ext cx="685800" cy="123825"/>
          </a:xfrm>
          <a:prstGeom prst="rect">
            <a:avLst/>
          </a:prstGeom>
          <a:noFill/>
          <a:ln w="9525">
            <a:noFill/>
            <a:miter lim="800000"/>
            <a:headEnd/>
            <a:tailEnd/>
          </a:ln>
        </p:spPr>
      </p:pic>
    </p:spTree>
    <p:extLst>
      <p:ext uri="{BB962C8B-B14F-4D97-AF65-F5344CB8AC3E}">
        <p14:creationId xmlns:p14="http://schemas.microsoft.com/office/powerpoint/2010/main" val="1469037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fontAlgn="base">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fontAlgn="base">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fontAlgn="base">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fontAlgn="base">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charset="0"/>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charset="0"/>
        <a:buChar char="–"/>
        <a:defRPr>
          <a:solidFill>
            <a:schemeClr val="tx1"/>
          </a:solidFill>
          <a:latin typeface="+mn-lt"/>
          <a:cs typeface="+mn-cs"/>
        </a:defRPr>
      </a:lvl5pPr>
      <a:lvl6pPr marL="1943100" indent="-228600" algn="l" defTabSz="457200" rtl="0" fontAlgn="base">
        <a:spcBef>
          <a:spcPct val="10000"/>
        </a:spcBef>
        <a:spcAft>
          <a:spcPct val="0"/>
        </a:spcAft>
        <a:buFont typeface="Arial" charset="0"/>
        <a:buChar char="–"/>
        <a:defRPr>
          <a:solidFill>
            <a:schemeClr val="tx1"/>
          </a:solidFill>
          <a:latin typeface="+mn-lt"/>
          <a:cs typeface="+mn-cs"/>
        </a:defRPr>
      </a:lvl6pPr>
      <a:lvl7pPr marL="2400300" indent="-228600" algn="l" defTabSz="457200" rtl="0" fontAlgn="base">
        <a:spcBef>
          <a:spcPct val="10000"/>
        </a:spcBef>
        <a:spcAft>
          <a:spcPct val="0"/>
        </a:spcAft>
        <a:buFont typeface="Arial" charset="0"/>
        <a:buChar char="–"/>
        <a:defRPr>
          <a:solidFill>
            <a:schemeClr val="tx1"/>
          </a:solidFill>
          <a:latin typeface="+mn-lt"/>
          <a:cs typeface="+mn-cs"/>
        </a:defRPr>
      </a:lvl7pPr>
      <a:lvl8pPr marL="2857500" indent="-228600" algn="l" defTabSz="457200" rtl="0" fontAlgn="base">
        <a:spcBef>
          <a:spcPct val="10000"/>
        </a:spcBef>
        <a:spcAft>
          <a:spcPct val="0"/>
        </a:spcAft>
        <a:buFont typeface="Arial" charset="0"/>
        <a:buChar char="–"/>
        <a:defRPr>
          <a:solidFill>
            <a:schemeClr val="tx1"/>
          </a:solidFill>
          <a:latin typeface="+mn-lt"/>
          <a:cs typeface="+mn-cs"/>
        </a:defRPr>
      </a:lvl8pPr>
      <a:lvl9pPr marL="3314700" indent="-228600" algn="l" defTabSz="457200" rtl="0" fontAlgn="base">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Text Placeholder 2"/>
          <p:cNvSpPr>
            <a:spLocks noGrp="1"/>
          </p:cNvSpPr>
          <p:nvPr>
            <p:ph type="body" idx="1"/>
          </p:nvPr>
        </p:nvSpPr>
        <p:spPr bwMode="gray">
          <a:xfrm>
            <a:off x="411163" y="1279525"/>
            <a:ext cx="8318500" cy="3794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p:txBody>
      </p:sp>
      <p:sp>
        <p:nvSpPr>
          <p:cNvPr id="47106" name="Rectangle 2"/>
          <p:cNvSpPr>
            <a:spLocks noChangeArrowheads="1"/>
          </p:cNvSpPr>
          <p:nvPr/>
        </p:nvSpPr>
        <p:spPr bwMode="auto">
          <a:xfrm>
            <a:off x="0" y="6537325"/>
            <a:ext cx="9144000" cy="320675"/>
          </a:xfrm>
          <a:prstGeom prst="rect">
            <a:avLst/>
          </a:prstGeom>
          <a:solidFill>
            <a:srgbClr val="071D49"/>
          </a:solidFill>
          <a:ln>
            <a:noFill/>
          </a:ln>
          <a:effectLst/>
          <a:extLst/>
        </p:spPr>
        <p:txBody>
          <a:bodyPr wrap="none" anchor="ctr"/>
          <a:lstStyle/>
          <a:p>
            <a:pPr algn="ctr">
              <a:lnSpc>
                <a:spcPct val="90000"/>
              </a:lnSpc>
              <a:defRPr/>
            </a:pPr>
            <a:endParaRPr lang="en-US">
              <a:solidFill>
                <a:srgbClr val="070605"/>
              </a:solidFill>
              <a:cs typeface="Arial"/>
            </a:endParaRPr>
          </a:p>
        </p:txBody>
      </p:sp>
      <p:sp>
        <p:nvSpPr>
          <p:cNvPr id="17412" name="Title Placeholder 1"/>
          <p:cNvSpPr>
            <a:spLocks noGrp="1"/>
          </p:cNvSpPr>
          <p:nvPr>
            <p:ph type="title"/>
          </p:nvPr>
        </p:nvSpPr>
        <p:spPr bwMode="gray">
          <a:xfrm>
            <a:off x="412750" y="5164138"/>
            <a:ext cx="4387850" cy="284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5" name="Footer Placeholder 4"/>
          <p:cNvSpPr>
            <a:spLocks noGrp="1"/>
          </p:cNvSpPr>
          <p:nvPr>
            <p:ph type="ftr" sz="quarter" idx="3"/>
          </p:nvPr>
        </p:nvSpPr>
        <p:spPr bwMode="gray">
          <a:xfrm>
            <a:off x="2970213" y="6607175"/>
            <a:ext cx="5484812" cy="182563"/>
          </a:xfrm>
          <a:prstGeom prst="rect">
            <a:avLst/>
          </a:prstGeom>
          <a:noFill/>
          <a:ln>
            <a:noFill/>
          </a:ln>
          <a:extLst/>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4"/>
          </p:nvPr>
        </p:nvSpPr>
        <p:spPr bwMode="gray">
          <a:xfrm>
            <a:off x="8482013" y="6607175"/>
            <a:ext cx="247650" cy="182563"/>
          </a:xfrm>
          <a:prstGeom prst="rect">
            <a:avLst/>
          </a:prstGeom>
          <a:noFill/>
          <a:ln>
            <a:noFill/>
          </a:ln>
          <a:extLst/>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cs typeface="+mn-cs"/>
              </a:defRPr>
            </a:lvl1pPr>
          </a:lstStyle>
          <a:p>
            <a:pPr>
              <a:defRPr/>
            </a:pPr>
            <a:fld id="{A59A60BE-D5CA-4F69-98B6-1E5A789D7524}" type="slidenum">
              <a:rPr lang="en-US">
                <a:solidFill>
                  <a:srgbClr val="FFFFFF"/>
                </a:solidFill>
              </a:rPr>
              <a:pPr>
                <a:defRPr/>
              </a:pPr>
              <a:t>‹#›</a:t>
            </a:fld>
            <a:endParaRPr lang="en-US">
              <a:solidFill>
                <a:srgbClr val="FFFFFF"/>
              </a:solidFill>
            </a:endParaRPr>
          </a:p>
        </p:txBody>
      </p:sp>
      <p:pic>
        <p:nvPicPr>
          <p:cNvPr id="17415" name="Picture 16" descr="AbbVieLogo_Small_White.eps"/>
          <p:cNvPicPr>
            <a:picLocks noChangeAspect="1"/>
          </p:cNvPicPr>
          <p:nvPr/>
        </p:nvPicPr>
        <p:blipFill>
          <a:blip r:embed="rId13"/>
          <a:srcRect/>
          <a:stretch>
            <a:fillRect/>
          </a:stretch>
        </p:blipFill>
        <p:spPr bwMode="auto">
          <a:xfrm>
            <a:off x="271463" y="6630988"/>
            <a:ext cx="685800" cy="123825"/>
          </a:xfrm>
          <a:prstGeom prst="rect">
            <a:avLst/>
          </a:prstGeom>
          <a:noFill/>
          <a:ln w="9525">
            <a:noFill/>
            <a:miter lim="800000"/>
            <a:headEnd/>
            <a:tailEnd/>
          </a:ln>
        </p:spPr>
      </p:pic>
    </p:spTree>
    <p:extLst>
      <p:ext uri="{BB962C8B-B14F-4D97-AF65-F5344CB8AC3E}">
        <p14:creationId xmlns:p14="http://schemas.microsoft.com/office/powerpoint/2010/main" val="226258705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fontAlgn="base">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fontAlgn="base">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fontAlgn="base">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fontAlgn="base">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charset="0"/>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charset="0"/>
        <a:buChar char="–"/>
        <a:defRPr>
          <a:solidFill>
            <a:schemeClr val="tx1"/>
          </a:solidFill>
          <a:latin typeface="+mn-lt"/>
          <a:cs typeface="+mn-cs"/>
        </a:defRPr>
      </a:lvl5pPr>
      <a:lvl6pPr marL="1943100" indent="-228600" algn="l" defTabSz="457200" rtl="0" fontAlgn="base">
        <a:spcBef>
          <a:spcPct val="10000"/>
        </a:spcBef>
        <a:spcAft>
          <a:spcPct val="0"/>
        </a:spcAft>
        <a:buFont typeface="Arial" charset="0"/>
        <a:buChar char="–"/>
        <a:defRPr>
          <a:solidFill>
            <a:schemeClr val="tx1"/>
          </a:solidFill>
          <a:latin typeface="+mn-lt"/>
          <a:cs typeface="+mn-cs"/>
        </a:defRPr>
      </a:lvl6pPr>
      <a:lvl7pPr marL="2400300" indent="-228600" algn="l" defTabSz="457200" rtl="0" fontAlgn="base">
        <a:spcBef>
          <a:spcPct val="10000"/>
        </a:spcBef>
        <a:spcAft>
          <a:spcPct val="0"/>
        </a:spcAft>
        <a:buFont typeface="Arial" charset="0"/>
        <a:buChar char="–"/>
        <a:defRPr>
          <a:solidFill>
            <a:schemeClr val="tx1"/>
          </a:solidFill>
          <a:latin typeface="+mn-lt"/>
          <a:cs typeface="+mn-cs"/>
        </a:defRPr>
      </a:lvl7pPr>
      <a:lvl8pPr marL="2857500" indent="-228600" algn="l" defTabSz="457200" rtl="0" fontAlgn="base">
        <a:spcBef>
          <a:spcPct val="10000"/>
        </a:spcBef>
        <a:spcAft>
          <a:spcPct val="0"/>
        </a:spcAft>
        <a:buFont typeface="Arial" charset="0"/>
        <a:buChar char="–"/>
        <a:defRPr>
          <a:solidFill>
            <a:schemeClr val="tx1"/>
          </a:solidFill>
          <a:latin typeface="+mn-lt"/>
          <a:cs typeface="+mn-cs"/>
        </a:defRPr>
      </a:lvl8pPr>
      <a:lvl9pPr marL="3314700" indent="-228600" algn="l" defTabSz="457200" rtl="0" fontAlgn="base">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31" name="Rectangle 7"/>
          <p:cNvSpPr>
            <a:spLocks noChangeArrowheads="1"/>
          </p:cNvSpPr>
          <p:nvPr/>
        </p:nvSpPr>
        <p:spPr bwMode="auto">
          <a:xfrm>
            <a:off x="0" y="6537325"/>
            <a:ext cx="9144000" cy="320675"/>
          </a:xfrm>
          <a:prstGeom prst="rect">
            <a:avLst/>
          </a:prstGeom>
          <a:solidFill>
            <a:srgbClr val="071D49"/>
          </a:solidFill>
          <a:ln>
            <a:noFill/>
          </a:ln>
          <a:effectLst/>
          <a:extLst/>
        </p:spPr>
        <p:txBody>
          <a:bodyPr wrap="none" anchor="ctr"/>
          <a:lstStyle/>
          <a:p>
            <a:pPr algn="ctr">
              <a:lnSpc>
                <a:spcPct val="90000"/>
              </a:lnSpc>
              <a:defRPr/>
            </a:pPr>
            <a:endParaRPr lang="en-US">
              <a:solidFill>
                <a:srgbClr val="070605"/>
              </a:solidFill>
              <a:cs typeface="+mn-cs"/>
            </a:endParaRPr>
          </a:p>
        </p:txBody>
      </p:sp>
      <p:sp>
        <p:nvSpPr>
          <p:cNvPr id="1027" name="Title Placeholder 1"/>
          <p:cNvSpPr>
            <a:spLocks noGrp="1"/>
          </p:cNvSpPr>
          <p:nvPr>
            <p:ph type="title"/>
          </p:nvPr>
        </p:nvSpPr>
        <p:spPr bwMode="auto">
          <a:xfrm>
            <a:off x="412750" y="227013"/>
            <a:ext cx="8318500" cy="73183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11163" y="1279525"/>
            <a:ext cx="8318500" cy="4981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bwMode="gray">
          <a:xfrm>
            <a:off x="2970213" y="6607175"/>
            <a:ext cx="5484812" cy="182563"/>
          </a:xfrm>
          <a:prstGeom prst="rect">
            <a:avLst/>
          </a:prstGeom>
          <a:noFill/>
          <a:ln>
            <a:noFill/>
          </a:ln>
          <a:extLst/>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4"/>
          </p:nvPr>
        </p:nvSpPr>
        <p:spPr bwMode="gray">
          <a:xfrm>
            <a:off x="8482013" y="6607175"/>
            <a:ext cx="247650" cy="182563"/>
          </a:xfrm>
          <a:prstGeom prst="rect">
            <a:avLst/>
          </a:prstGeom>
          <a:noFill/>
          <a:ln>
            <a:noFill/>
          </a:ln>
          <a:extLst/>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cs typeface="+mn-cs"/>
              </a:defRPr>
            </a:lvl1pPr>
          </a:lstStyle>
          <a:p>
            <a:pPr>
              <a:defRPr/>
            </a:pPr>
            <a:fld id="{BC3FA77B-AE74-4783-AB3D-4E64FA50C91D}" type="slidenum">
              <a:rPr lang="en-US">
                <a:solidFill>
                  <a:srgbClr val="FFFFFF"/>
                </a:solidFill>
              </a:rPr>
              <a:pPr>
                <a:defRPr/>
              </a:pPr>
              <a:t>‹#›</a:t>
            </a:fld>
            <a:endParaRPr lang="en-US">
              <a:solidFill>
                <a:srgbClr val="FFFFFF"/>
              </a:solidFill>
            </a:endParaRPr>
          </a:p>
        </p:txBody>
      </p:sp>
      <p:sp>
        <p:nvSpPr>
          <p:cNvPr id="1032" name="Line 8"/>
          <p:cNvSpPr>
            <a:spLocks noChangeShapeType="1"/>
          </p:cNvSpPr>
          <p:nvPr/>
        </p:nvSpPr>
        <p:spPr bwMode="auto">
          <a:xfrm>
            <a:off x="412750" y="958850"/>
            <a:ext cx="8318500" cy="0"/>
          </a:xfrm>
          <a:prstGeom prst="line">
            <a:avLst/>
          </a:prstGeom>
          <a:noFill/>
          <a:ln w="9525">
            <a:solidFill>
              <a:srgbClr val="071D49"/>
            </a:solidFill>
            <a:round/>
            <a:headEnd/>
            <a:tailEnd/>
          </a:ln>
          <a:effectLst/>
          <a:extLst/>
        </p:spPr>
        <p:txBody>
          <a:bodyPr/>
          <a:lstStyle/>
          <a:p>
            <a:pPr algn="ctr">
              <a:lnSpc>
                <a:spcPct val="90000"/>
              </a:lnSpc>
              <a:defRPr/>
            </a:pPr>
            <a:endParaRPr lang="en-US">
              <a:solidFill>
                <a:srgbClr val="070605"/>
              </a:solidFill>
              <a:cs typeface="+mn-cs"/>
            </a:endParaRPr>
          </a:p>
        </p:txBody>
      </p:sp>
      <p:pic>
        <p:nvPicPr>
          <p:cNvPr id="2" name="Picture 16" descr="AbbVieLogo_Small_White.eps"/>
          <p:cNvPicPr>
            <a:picLocks noChangeAspect="1"/>
          </p:cNvPicPr>
          <p:nvPr/>
        </p:nvPicPr>
        <p:blipFill>
          <a:blip r:embed="rId17"/>
          <a:srcRect/>
          <a:stretch>
            <a:fillRect/>
          </a:stretch>
        </p:blipFill>
        <p:spPr bwMode="auto">
          <a:xfrm>
            <a:off x="271463" y="6630988"/>
            <a:ext cx="685800" cy="123825"/>
          </a:xfrm>
          <a:prstGeom prst="rect">
            <a:avLst/>
          </a:prstGeom>
          <a:noFill/>
          <a:ln w="9525">
            <a:noFill/>
            <a:miter lim="800000"/>
            <a:headEnd/>
            <a:tailEnd/>
          </a:ln>
        </p:spPr>
      </p:pic>
    </p:spTree>
    <p:extLst>
      <p:ext uri="{BB962C8B-B14F-4D97-AF65-F5344CB8AC3E}">
        <p14:creationId xmlns:p14="http://schemas.microsoft.com/office/powerpoint/2010/main" val="2668250599"/>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Lst>
  <p:hf hdr="0" ftr="0" dt="0"/>
  <p:txStyles>
    <p:titleStyle>
      <a:lvl1pPr algn="l" defTabSz="457200" rtl="0" eaLnBrk="0" fontAlgn="base" hangingPunct="0">
        <a:lnSpc>
          <a:spcPct val="90000"/>
        </a:lnSpc>
        <a:spcBef>
          <a:spcPct val="0"/>
        </a:spcBef>
        <a:spcAft>
          <a:spcPct val="0"/>
        </a:spcAft>
        <a:defRPr sz="2400" kern="1200">
          <a:solidFill>
            <a:srgbClr val="071D49"/>
          </a:solidFill>
          <a:latin typeface="+mj-lt"/>
          <a:ea typeface="+mj-ea"/>
          <a:cs typeface="+mj-cs"/>
        </a:defRPr>
      </a:lvl1pPr>
      <a:lvl2pPr algn="l" defTabSz="457200" rtl="0" eaLnBrk="0" fontAlgn="base" hangingPunct="0">
        <a:lnSpc>
          <a:spcPct val="90000"/>
        </a:lnSpc>
        <a:spcBef>
          <a:spcPct val="0"/>
        </a:spcBef>
        <a:spcAft>
          <a:spcPct val="0"/>
        </a:spcAft>
        <a:defRPr sz="2400">
          <a:solidFill>
            <a:srgbClr val="071D49"/>
          </a:solidFill>
          <a:latin typeface="Calibri" pitchFamily="34" charset="0"/>
        </a:defRPr>
      </a:lvl2pPr>
      <a:lvl3pPr algn="l" defTabSz="457200" rtl="0" eaLnBrk="0" fontAlgn="base" hangingPunct="0">
        <a:lnSpc>
          <a:spcPct val="90000"/>
        </a:lnSpc>
        <a:spcBef>
          <a:spcPct val="0"/>
        </a:spcBef>
        <a:spcAft>
          <a:spcPct val="0"/>
        </a:spcAft>
        <a:defRPr sz="2400">
          <a:solidFill>
            <a:srgbClr val="071D49"/>
          </a:solidFill>
          <a:latin typeface="Calibri" pitchFamily="34" charset="0"/>
        </a:defRPr>
      </a:lvl3pPr>
      <a:lvl4pPr algn="l" defTabSz="457200" rtl="0" eaLnBrk="0" fontAlgn="base" hangingPunct="0">
        <a:lnSpc>
          <a:spcPct val="90000"/>
        </a:lnSpc>
        <a:spcBef>
          <a:spcPct val="0"/>
        </a:spcBef>
        <a:spcAft>
          <a:spcPct val="0"/>
        </a:spcAft>
        <a:defRPr sz="2400">
          <a:solidFill>
            <a:srgbClr val="071D49"/>
          </a:solidFill>
          <a:latin typeface="Calibri" pitchFamily="34" charset="0"/>
        </a:defRPr>
      </a:lvl4pPr>
      <a:lvl5pPr algn="l" defTabSz="457200" rtl="0" eaLnBrk="0" fontAlgn="base" hangingPunct="0">
        <a:lnSpc>
          <a:spcPct val="90000"/>
        </a:lnSpc>
        <a:spcBef>
          <a:spcPct val="0"/>
        </a:spcBef>
        <a:spcAft>
          <a:spcPct val="0"/>
        </a:spcAft>
        <a:defRPr sz="2400">
          <a:solidFill>
            <a:srgbClr val="071D49"/>
          </a:solidFill>
          <a:latin typeface="Calibri" pitchFamily="34" charset="0"/>
        </a:defRPr>
      </a:lvl5pPr>
      <a:lvl6pPr marL="457200" algn="l" defTabSz="457200" rtl="0" fontAlgn="base">
        <a:lnSpc>
          <a:spcPct val="90000"/>
        </a:lnSpc>
        <a:spcBef>
          <a:spcPct val="0"/>
        </a:spcBef>
        <a:spcAft>
          <a:spcPct val="0"/>
        </a:spcAft>
        <a:defRPr sz="2400">
          <a:solidFill>
            <a:srgbClr val="071D49"/>
          </a:solidFill>
          <a:latin typeface="Calibri" pitchFamily="34" charset="0"/>
        </a:defRPr>
      </a:lvl6pPr>
      <a:lvl7pPr marL="914400" algn="l" defTabSz="457200" rtl="0" fontAlgn="base">
        <a:lnSpc>
          <a:spcPct val="90000"/>
        </a:lnSpc>
        <a:spcBef>
          <a:spcPct val="0"/>
        </a:spcBef>
        <a:spcAft>
          <a:spcPct val="0"/>
        </a:spcAft>
        <a:defRPr sz="2400">
          <a:solidFill>
            <a:srgbClr val="071D49"/>
          </a:solidFill>
          <a:latin typeface="Calibri" pitchFamily="34" charset="0"/>
        </a:defRPr>
      </a:lvl7pPr>
      <a:lvl8pPr marL="1371600" algn="l" defTabSz="457200" rtl="0" fontAlgn="base">
        <a:lnSpc>
          <a:spcPct val="90000"/>
        </a:lnSpc>
        <a:spcBef>
          <a:spcPct val="0"/>
        </a:spcBef>
        <a:spcAft>
          <a:spcPct val="0"/>
        </a:spcAft>
        <a:defRPr sz="2400">
          <a:solidFill>
            <a:srgbClr val="071D49"/>
          </a:solidFill>
          <a:latin typeface="Calibri" pitchFamily="34" charset="0"/>
        </a:defRPr>
      </a:lvl8pPr>
      <a:lvl9pPr marL="1828800" algn="l" defTabSz="457200" rtl="0" fontAlgn="base">
        <a:lnSpc>
          <a:spcPct val="90000"/>
        </a:lnSpc>
        <a:spcBef>
          <a:spcPct val="0"/>
        </a:spcBef>
        <a:spcAft>
          <a:spcPct val="0"/>
        </a:spcAft>
        <a:defRPr sz="2400">
          <a:solidFill>
            <a:srgbClr val="071D49"/>
          </a:solidFill>
          <a:latin typeface="Calibri" pitchFamily="34" charset="0"/>
        </a:defRPr>
      </a:lvl9pPr>
    </p:titleStyle>
    <p:bodyStyle>
      <a:lvl1pPr marL="342900" indent="-342900" algn="l" defTabSz="457200" rtl="0" eaLnBrk="0" fontAlgn="base" hangingPunct="0">
        <a:spcBef>
          <a:spcPct val="80000"/>
        </a:spcBef>
        <a:spcAft>
          <a:spcPct val="0"/>
        </a:spcAft>
        <a:buFont typeface="Arial" charset="0"/>
        <a:defRPr sz="2200" kern="1200">
          <a:solidFill>
            <a:schemeClr val="tx1"/>
          </a:solidFill>
          <a:latin typeface="+mn-lt"/>
          <a:ea typeface="+mn-ea"/>
          <a:cs typeface="+mn-cs"/>
        </a:defRPr>
      </a:lvl1pPr>
      <a:lvl2pPr marL="406400" indent="-292100" algn="l" defTabSz="457200" rtl="0" eaLnBrk="0" fontAlgn="base" hangingPunct="0">
        <a:spcBef>
          <a:spcPct val="40000"/>
        </a:spcBef>
        <a:spcAft>
          <a:spcPct val="0"/>
        </a:spcAft>
        <a:buChar char="•"/>
        <a:defRPr sz="2200" kern="1200">
          <a:solidFill>
            <a:schemeClr val="tx1"/>
          </a:solidFill>
          <a:latin typeface="+mn-lt"/>
          <a:ea typeface="+mn-ea"/>
          <a:cs typeface="+mn-cs"/>
        </a:defRPr>
      </a:lvl2pPr>
      <a:lvl3pPr marL="749300" indent="-228600" algn="l" defTabSz="457200" rtl="0" eaLnBrk="0" fontAlgn="base" hangingPunct="0">
        <a:spcBef>
          <a:spcPct val="20000"/>
        </a:spcBef>
        <a:spcAft>
          <a:spcPct val="0"/>
        </a:spcAft>
        <a:buFont typeface="Arial" charset="0"/>
        <a:buChar char="–"/>
        <a:defRPr sz="2100" kern="1200">
          <a:solidFill>
            <a:schemeClr val="tx1"/>
          </a:solidFill>
          <a:latin typeface="+mn-lt"/>
          <a:ea typeface="+mn-ea"/>
          <a:cs typeface="+mn-cs"/>
        </a:defRPr>
      </a:lvl3pPr>
      <a:lvl4pPr marL="1143000" indent="-228600" algn="l" defTabSz="457200" rtl="0" eaLnBrk="0" fontAlgn="base" hangingPunct="0">
        <a:spcBef>
          <a:spcPct val="10000"/>
        </a:spcBef>
        <a:spcAft>
          <a:spcPct val="0"/>
        </a:spcAft>
        <a:buFont typeface="Arial" charset="0"/>
        <a:buChar char="–"/>
        <a:defRPr sz="2000" kern="1200">
          <a:solidFill>
            <a:schemeClr val="tx1"/>
          </a:solidFill>
          <a:latin typeface="+mn-lt"/>
          <a:ea typeface="+mn-ea"/>
          <a:cs typeface="+mn-cs"/>
        </a:defRPr>
      </a:lvl4pPr>
      <a:lvl5pPr marL="1485900" indent="-228600" algn="l" defTabSz="457200" rtl="0" eaLnBrk="0" fontAlgn="base" hangingPunct="0">
        <a:spcBef>
          <a:spcPct val="10000"/>
        </a:spcBef>
        <a:spcAft>
          <a:spcPct val="0"/>
        </a:spcAft>
        <a:buFont typeface="Arial" charset="0"/>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Text Placeholder 2"/>
          <p:cNvSpPr>
            <a:spLocks noGrp="1"/>
          </p:cNvSpPr>
          <p:nvPr>
            <p:ph type="body" idx="1"/>
          </p:nvPr>
        </p:nvSpPr>
        <p:spPr bwMode="gray">
          <a:xfrm>
            <a:off x="411163" y="1279525"/>
            <a:ext cx="8318500" cy="3794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p:txBody>
      </p:sp>
      <p:sp>
        <p:nvSpPr>
          <p:cNvPr id="47106" name="Rectangle 2"/>
          <p:cNvSpPr>
            <a:spLocks noChangeArrowheads="1"/>
          </p:cNvSpPr>
          <p:nvPr/>
        </p:nvSpPr>
        <p:spPr bwMode="auto">
          <a:xfrm>
            <a:off x="0" y="6537325"/>
            <a:ext cx="9144000" cy="320675"/>
          </a:xfrm>
          <a:prstGeom prst="rect">
            <a:avLst/>
          </a:prstGeom>
          <a:solidFill>
            <a:srgbClr val="071D49"/>
          </a:solidFill>
          <a:ln>
            <a:noFill/>
          </a:ln>
          <a:effectLst/>
          <a:extLst/>
        </p:spPr>
        <p:txBody>
          <a:bodyPr wrap="none" anchor="ctr"/>
          <a:lstStyle/>
          <a:p>
            <a:pPr algn="ctr">
              <a:lnSpc>
                <a:spcPct val="90000"/>
              </a:lnSpc>
              <a:defRPr/>
            </a:pPr>
            <a:endParaRPr lang="en-US">
              <a:solidFill>
                <a:srgbClr val="070605"/>
              </a:solidFill>
              <a:cs typeface="Arial"/>
            </a:endParaRPr>
          </a:p>
        </p:txBody>
      </p:sp>
      <p:sp>
        <p:nvSpPr>
          <p:cNvPr id="17412" name="Title Placeholder 1"/>
          <p:cNvSpPr>
            <a:spLocks noGrp="1"/>
          </p:cNvSpPr>
          <p:nvPr>
            <p:ph type="title"/>
          </p:nvPr>
        </p:nvSpPr>
        <p:spPr bwMode="gray">
          <a:xfrm>
            <a:off x="412750" y="5164138"/>
            <a:ext cx="4387850" cy="284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5" name="Footer Placeholder 4"/>
          <p:cNvSpPr>
            <a:spLocks noGrp="1"/>
          </p:cNvSpPr>
          <p:nvPr>
            <p:ph type="ftr" sz="quarter" idx="3"/>
          </p:nvPr>
        </p:nvSpPr>
        <p:spPr bwMode="gray">
          <a:xfrm>
            <a:off x="2970213" y="6607175"/>
            <a:ext cx="5484812" cy="182563"/>
          </a:xfrm>
          <a:prstGeom prst="rect">
            <a:avLst/>
          </a:prstGeom>
          <a:noFill/>
          <a:ln>
            <a:noFill/>
          </a:ln>
          <a:extLst/>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4"/>
          </p:nvPr>
        </p:nvSpPr>
        <p:spPr bwMode="gray">
          <a:xfrm>
            <a:off x="8482013" y="6607175"/>
            <a:ext cx="247650" cy="182563"/>
          </a:xfrm>
          <a:prstGeom prst="rect">
            <a:avLst/>
          </a:prstGeom>
          <a:noFill/>
          <a:ln>
            <a:noFill/>
          </a:ln>
          <a:extLst/>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cs typeface="+mn-cs"/>
              </a:defRPr>
            </a:lvl1pPr>
          </a:lstStyle>
          <a:p>
            <a:pPr>
              <a:defRPr/>
            </a:pPr>
            <a:fld id="{A59A60BE-D5CA-4F69-98B6-1E5A789D7524}" type="slidenum">
              <a:rPr lang="en-US">
                <a:solidFill>
                  <a:srgbClr val="FFFFFF"/>
                </a:solidFill>
              </a:rPr>
              <a:pPr>
                <a:defRPr/>
              </a:pPr>
              <a:t>‹#›</a:t>
            </a:fld>
            <a:endParaRPr lang="en-US">
              <a:solidFill>
                <a:srgbClr val="FFFFFF"/>
              </a:solidFill>
            </a:endParaRPr>
          </a:p>
        </p:txBody>
      </p:sp>
      <p:pic>
        <p:nvPicPr>
          <p:cNvPr id="17415" name="Picture 16" descr="AbbVieLogo_Small_White.eps"/>
          <p:cNvPicPr>
            <a:picLocks noChangeAspect="1"/>
          </p:cNvPicPr>
          <p:nvPr/>
        </p:nvPicPr>
        <p:blipFill>
          <a:blip r:embed="rId13"/>
          <a:srcRect/>
          <a:stretch>
            <a:fillRect/>
          </a:stretch>
        </p:blipFill>
        <p:spPr bwMode="auto">
          <a:xfrm>
            <a:off x="271463" y="6630988"/>
            <a:ext cx="685800" cy="123825"/>
          </a:xfrm>
          <a:prstGeom prst="rect">
            <a:avLst/>
          </a:prstGeom>
          <a:noFill/>
          <a:ln w="9525">
            <a:noFill/>
            <a:miter lim="800000"/>
            <a:headEnd/>
            <a:tailEnd/>
          </a:ln>
        </p:spPr>
      </p:pic>
    </p:spTree>
    <p:extLst>
      <p:ext uri="{BB962C8B-B14F-4D97-AF65-F5344CB8AC3E}">
        <p14:creationId xmlns:p14="http://schemas.microsoft.com/office/powerpoint/2010/main" val="413626894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fontAlgn="base">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fontAlgn="base">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fontAlgn="base">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fontAlgn="base">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charset="0"/>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charset="0"/>
        <a:buChar char="–"/>
        <a:defRPr>
          <a:solidFill>
            <a:schemeClr val="tx1"/>
          </a:solidFill>
          <a:latin typeface="+mn-lt"/>
          <a:cs typeface="+mn-cs"/>
        </a:defRPr>
      </a:lvl5pPr>
      <a:lvl6pPr marL="1943100" indent="-228600" algn="l" defTabSz="457200" rtl="0" fontAlgn="base">
        <a:spcBef>
          <a:spcPct val="10000"/>
        </a:spcBef>
        <a:spcAft>
          <a:spcPct val="0"/>
        </a:spcAft>
        <a:buFont typeface="Arial" charset="0"/>
        <a:buChar char="–"/>
        <a:defRPr>
          <a:solidFill>
            <a:schemeClr val="tx1"/>
          </a:solidFill>
          <a:latin typeface="+mn-lt"/>
          <a:cs typeface="+mn-cs"/>
        </a:defRPr>
      </a:lvl6pPr>
      <a:lvl7pPr marL="2400300" indent="-228600" algn="l" defTabSz="457200" rtl="0" fontAlgn="base">
        <a:spcBef>
          <a:spcPct val="10000"/>
        </a:spcBef>
        <a:spcAft>
          <a:spcPct val="0"/>
        </a:spcAft>
        <a:buFont typeface="Arial" charset="0"/>
        <a:buChar char="–"/>
        <a:defRPr>
          <a:solidFill>
            <a:schemeClr val="tx1"/>
          </a:solidFill>
          <a:latin typeface="+mn-lt"/>
          <a:cs typeface="+mn-cs"/>
        </a:defRPr>
      </a:lvl7pPr>
      <a:lvl8pPr marL="2857500" indent="-228600" algn="l" defTabSz="457200" rtl="0" fontAlgn="base">
        <a:spcBef>
          <a:spcPct val="10000"/>
        </a:spcBef>
        <a:spcAft>
          <a:spcPct val="0"/>
        </a:spcAft>
        <a:buFont typeface="Arial" charset="0"/>
        <a:buChar char="–"/>
        <a:defRPr>
          <a:solidFill>
            <a:schemeClr val="tx1"/>
          </a:solidFill>
          <a:latin typeface="+mn-lt"/>
          <a:cs typeface="+mn-cs"/>
        </a:defRPr>
      </a:lvl8pPr>
      <a:lvl9pPr marL="3314700" indent="-228600" algn="l" defTabSz="457200" rtl="0" fontAlgn="base">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Text Placeholder 2"/>
          <p:cNvSpPr>
            <a:spLocks noGrp="1"/>
          </p:cNvSpPr>
          <p:nvPr>
            <p:ph type="body" idx="1"/>
          </p:nvPr>
        </p:nvSpPr>
        <p:spPr bwMode="gray">
          <a:xfrm>
            <a:off x="411163" y="1279525"/>
            <a:ext cx="8318500" cy="3794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p:txBody>
      </p:sp>
      <p:sp>
        <p:nvSpPr>
          <p:cNvPr id="47106" name="Rectangle 2"/>
          <p:cNvSpPr>
            <a:spLocks noChangeArrowheads="1"/>
          </p:cNvSpPr>
          <p:nvPr/>
        </p:nvSpPr>
        <p:spPr bwMode="auto">
          <a:xfrm>
            <a:off x="0" y="6537325"/>
            <a:ext cx="9144000" cy="320675"/>
          </a:xfrm>
          <a:prstGeom prst="rect">
            <a:avLst/>
          </a:prstGeom>
          <a:solidFill>
            <a:srgbClr val="071D49"/>
          </a:solidFill>
          <a:ln>
            <a:noFill/>
          </a:ln>
          <a:effectLst/>
          <a:extLst/>
        </p:spPr>
        <p:txBody>
          <a:bodyPr wrap="none" anchor="ctr"/>
          <a:lstStyle/>
          <a:p>
            <a:pPr algn="ctr">
              <a:lnSpc>
                <a:spcPct val="90000"/>
              </a:lnSpc>
              <a:defRPr/>
            </a:pPr>
            <a:endParaRPr lang="en-US">
              <a:solidFill>
                <a:srgbClr val="070605"/>
              </a:solidFill>
              <a:cs typeface="Arial"/>
            </a:endParaRPr>
          </a:p>
        </p:txBody>
      </p:sp>
      <p:sp>
        <p:nvSpPr>
          <p:cNvPr id="17412" name="Title Placeholder 1"/>
          <p:cNvSpPr>
            <a:spLocks noGrp="1"/>
          </p:cNvSpPr>
          <p:nvPr>
            <p:ph type="title"/>
          </p:nvPr>
        </p:nvSpPr>
        <p:spPr bwMode="gray">
          <a:xfrm>
            <a:off x="412750" y="5164138"/>
            <a:ext cx="4387850" cy="284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5" name="Footer Placeholder 4"/>
          <p:cNvSpPr>
            <a:spLocks noGrp="1"/>
          </p:cNvSpPr>
          <p:nvPr>
            <p:ph type="ftr" sz="quarter" idx="3"/>
          </p:nvPr>
        </p:nvSpPr>
        <p:spPr bwMode="gray">
          <a:xfrm>
            <a:off x="2970213" y="6607175"/>
            <a:ext cx="5484812" cy="182563"/>
          </a:xfrm>
          <a:prstGeom prst="rect">
            <a:avLst/>
          </a:prstGeom>
          <a:noFill/>
          <a:ln>
            <a:noFill/>
          </a:ln>
          <a:extLst/>
        </p:spPr>
        <p:txBody>
          <a:bodyPr vert="horz" wrap="square" lIns="91440" tIns="45720" rIns="91440" bIns="45720" numCol="1" anchor="ctr" anchorCtr="0" compatLnSpc="1">
            <a:prstTxWarp prst="textNoShape">
              <a:avLst/>
            </a:prstTxWarp>
          </a:bodyPr>
          <a:lstStyle>
            <a:lvl1pPr algn="r">
              <a:lnSpc>
                <a:spcPct val="100000"/>
              </a:lnSpc>
              <a:defRPr sz="900">
                <a:solidFill>
                  <a:schemeClr val="bg1"/>
                </a:solidFill>
                <a:cs typeface="+mn-cs"/>
              </a:defRPr>
            </a:lvl1pPr>
          </a:lstStyle>
          <a:p>
            <a:pPr>
              <a:defRPr/>
            </a:pPr>
            <a:r>
              <a:rPr lang="en-US" smtClean="0">
                <a:solidFill>
                  <a:srgbClr val="FFFFFF"/>
                </a:solidFill>
              </a:rPr>
              <a:t>Physical Pharmacy Update | Company Confidential © 2016</a:t>
            </a:r>
            <a:endParaRPr lang="en-US">
              <a:solidFill>
                <a:srgbClr val="FFFFFF"/>
              </a:solidFill>
            </a:endParaRPr>
          </a:p>
        </p:txBody>
      </p:sp>
      <p:sp>
        <p:nvSpPr>
          <p:cNvPr id="6" name="Slide Number Placeholder 5"/>
          <p:cNvSpPr>
            <a:spLocks noGrp="1"/>
          </p:cNvSpPr>
          <p:nvPr>
            <p:ph type="sldNum" sz="quarter" idx="4"/>
          </p:nvPr>
        </p:nvSpPr>
        <p:spPr bwMode="gray">
          <a:xfrm>
            <a:off x="8482013" y="6607175"/>
            <a:ext cx="247650" cy="182563"/>
          </a:xfrm>
          <a:prstGeom prst="rect">
            <a:avLst/>
          </a:prstGeom>
          <a:noFill/>
          <a:ln>
            <a:noFill/>
          </a:ln>
          <a:extLst/>
        </p:spPr>
        <p:txBody>
          <a:bodyPr vert="horz" wrap="square" lIns="91440" tIns="45720" rIns="0" bIns="45720" numCol="1" anchor="ctr" anchorCtr="0" compatLnSpc="1">
            <a:prstTxWarp prst="textNoShape">
              <a:avLst/>
            </a:prstTxWarp>
          </a:bodyPr>
          <a:lstStyle>
            <a:lvl1pPr algn="r">
              <a:lnSpc>
                <a:spcPct val="100000"/>
              </a:lnSpc>
              <a:defRPr sz="900" b="1">
                <a:solidFill>
                  <a:schemeClr val="bg1"/>
                </a:solidFill>
                <a:cs typeface="+mn-cs"/>
              </a:defRPr>
            </a:lvl1pPr>
          </a:lstStyle>
          <a:p>
            <a:pPr>
              <a:defRPr/>
            </a:pPr>
            <a:fld id="{A59A60BE-D5CA-4F69-98B6-1E5A789D7524}" type="slidenum">
              <a:rPr lang="en-US">
                <a:solidFill>
                  <a:srgbClr val="FFFFFF"/>
                </a:solidFill>
              </a:rPr>
              <a:pPr>
                <a:defRPr/>
              </a:pPr>
              <a:t>‹#›</a:t>
            </a:fld>
            <a:endParaRPr lang="en-US">
              <a:solidFill>
                <a:srgbClr val="FFFFFF"/>
              </a:solidFill>
            </a:endParaRPr>
          </a:p>
        </p:txBody>
      </p:sp>
      <p:pic>
        <p:nvPicPr>
          <p:cNvPr id="17415" name="Picture 16" descr="AbbVieLogo_Small_White.eps"/>
          <p:cNvPicPr>
            <a:picLocks noChangeAspect="1"/>
          </p:cNvPicPr>
          <p:nvPr/>
        </p:nvPicPr>
        <p:blipFill>
          <a:blip r:embed="rId13"/>
          <a:srcRect/>
          <a:stretch>
            <a:fillRect/>
          </a:stretch>
        </p:blipFill>
        <p:spPr bwMode="auto">
          <a:xfrm>
            <a:off x="271463" y="6630988"/>
            <a:ext cx="685800" cy="123825"/>
          </a:xfrm>
          <a:prstGeom prst="rect">
            <a:avLst/>
          </a:prstGeom>
          <a:noFill/>
          <a:ln w="9525">
            <a:noFill/>
            <a:miter lim="800000"/>
            <a:headEnd/>
            <a:tailEnd/>
          </a:ln>
        </p:spPr>
      </p:pic>
    </p:spTree>
    <p:extLst>
      <p:ext uri="{BB962C8B-B14F-4D97-AF65-F5344CB8AC3E}">
        <p14:creationId xmlns:p14="http://schemas.microsoft.com/office/powerpoint/2010/main" val="222664466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hdr="0" ftr="0" dt="0"/>
  <p:txStyles>
    <p:titleStyle>
      <a:lvl1pPr algn="l" defTabSz="457200" rtl="0" eaLnBrk="0" fontAlgn="base" hangingPunct="0">
        <a:lnSpc>
          <a:spcPct val="90000"/>
        </a:lnSpc>
        <a:spcBef>
          <a:spcPct val="0"/>
        </a:spcBef>
        <a:spcAft>
          <a:spcPct val="0"/>
        </a:spcAft>
        <a:defRPr sz="1400">
          <a:solidFill>
            <a:schemeClr val="folHlink"/>
          </a:solidFill>
          <a:latin typeface="+mj-lt"/>
          <a:ea typeface="+mj-ea"/>
          <a:cs typeface="+mj-cs"/>
        </a:defRPr>
      </a:lvl1pPr>
      <a:lvl2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2pPr>
      <a:lvl3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3pPr>
      <a:lvl4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4pPr>
      <a:lvl5pPr algn="l" defTabSz="457200" rtl="0" eaLnBrk="0" fontAlgn="base" hangingPunct="0">
        <a:lnSpc>
          <a:spcPct val="90000"/>
        </a:lnSpc>
        <a:spcBef>
          <a:spcPct val="0"/>
        </a:spcBef>
        <a:spcAft>
          <a:spcPct val="0"/>
        </a:spcAft>
        <a:defRPr sz="1400">
          <a:solidFill>
            <a:schemeClr val="folHlink"/>
          </a:solidFill>
          <a:latin typeface="Calibri" pitchFamily="34" charset="0"/>
          <a:cs typeface="Arial" charset="0"/>
        </a:defRPr>
      </a:lvl5pPr>
      <a:lvl6pPr marL="457200" algn="l" defTabSz="457200" rtl="0" fontAlgn="base">
        <a:lnSpc>
          <a:spcPct val="90000"/>
        </a:lnSpc>
        <a:spcBef>
          <a:spcPct val="0"/>
        </a:spcBef>
        <a:spcAft>
          <a:spcPct val="0"/>
        </a:spcAft>
        <a:defRPr sz="1400">
          <a:solidFill>
            <a:schemeClr val="folHlink"/>
          </a:solidFill>
          <a:latin typeface="Calibri" pitchFamily="34" charset="0"/>
          <a:cs typeface="Arial" charset="0"/>
        </a:defRPr>
      </a:lvl6pPr>
      <a:lvl7pPr marL="914400" algn="l" defTabSz="457200" rtl="0" fontAlgn="base">
        <a:lnSpc>
          <a:spcPct val="90000"/>
        </a:lnSpc>
        <a:spcBef>
          <a:spcPct val="0"/>
        </a:spcBef>
        <a:spcAft>
          <a:spcPct val="0"/>
        </a:spcAft>
        <a:defRPr sz="1400">
          <a:solidFill>
            <a:schemeClr val="folHlink"/>
          </a:solidFill>
          <a:latin typeface="Calibri" pitchFamily="34" charset="0"/>
          <a:cs typeface="Arial" charset="0"/>
        </a:defRPr>
      </a:lvl7pPr>
      <a:lvl8pPr marL="1371600" algn="l" defTabSz="457200" rtl="0" fontAlgn="base">
        <a:lnSpc>
          <a:spcPct val="90000"/>
        </a:lnSpc>
        <a:spcBef>
          <a:spcPct val="0"/>
        </a:spcBef>
        <a:spcAft>
          <a:spcPct val="0"/>
        </a:spcAft>
        <a:defRPr sz="1400">
          <a:solidFill>
            <a:schemeClr val="folHlink"/>
          </a:solidFill>
          <a:latin typeface="Calibri" pitchFamily="34" charset="0"/>
          <a:cs typeface="Arial" charset="0"/>
        </a:defRPr>
      </a:lvl8pPr>
      <a:lvl9pPr marL="1828800" algn="l" defTabSz="457200" rtl="0" fontAlgn="base">
        <a:lnSpc>
          <a:spcPct val="90000"/>
        </a:lnSpc>
        <a:spcBef>
          <a:spcPct val="0"/>
        </a:spcBef>
        <a:spcAft>
          <a:spcPct val="0"/>
        </a:spcAft>
        <a:defRPr sz="1400">
          <a:solidFill>
            <a:schemeClr val="folHlink"/>
          </a:solidFill>
          <a:latin typeface="Calibri" pitchFamily="34" charset="0"/>
          <a:cs typeface="Arial" charset="0"/>
        </a:defRPr>
      </a:lvl9pPr>
    </p:titleStyle>
    <p:bodyStyle>
      <a:lvl1pPr marL="342900" indent="-342900" algn="l" defTabSz="457200" rtl="0" eaLnBrk="0" fontAlgn="base" hangingPunct="0">
        <a:lnSpc>
          <a:spcPct val="75000"/>
        </a:lnSpc>
        <a:spcBef>
          <a:spcPct val="80000"/>
        </a:spcBef>
        <a:spcAft>
          <a:spcPct val="0"/>
        </a:spcAft>
        <a:buFont typeface="Arial" charset="0"/>
        <a:defRPr sz="4000">
          <a:solidFill>
            <a:srgbClr val="071D49"/>
          </a:solidFill>
          <a:latin typeface="+mn-lt"/>
          <a:ea typeface="+mn-ea"/>
          <a:cs typeface="+mn-cs"/>
        </a:defRPr>
      </a:lvl1pPr>
      <a:lvl2pPr marL="114300" indent="342900" algn="l" defTabSz="457200" rtl="0" eaLnBrk="0" fontAlgn="base" hangingPunct="0">
        <a:lnSpc>
          <a:spcPct val="75000"/>
        </a:lnSpc>
        <a:spcBef>
          <a:spcPct val="40000"/>
        </a:spcBef>
        <a:spcAft>
          <a:spcPct val="0"/>
        </a:spcAft>
        <a:defRPr sz="2000">
          <a:solidFill>
            <a:srgbClr val="071D49"/>
          </a:solidFill>
          <a:latin typeface="+mn-lt"/>
          <a:cs typeface="+mn-cs"/>
        </a:defRPr>
      </a:lvl2pPr>
      <a:lvl3pPr marL="749300" indent="-228600" algn="l" defTabSz="457200" rtl="0" eaLnBrk="0" fontAlgn="base" hangingPunct="0">
        <a:spcBef>
          <a:spcPct val="20000"/>
        </a:spcBef>
        <a:spcAft>
          <a:spcPct val="0"/>
        </a:spcAft>
        <a:buFont typeface="Arial" charset="0"/>
        <a:buChar char="–"/>
        <a:defRPr sz="2100">
          <a:solidFill>
            <a:schemeClr val="tx1"/>
          </a:solidFill>
          <a:latin typeface="+mn-lt"/>
          <a:cs typeface="+mn-cs"/>
        </a:defRPr>
      </a:lvl3pPr>
      <a:lvl4pPr marL="1143000" indent="-228600" algn="l" defTabSz="457200" rtl="0" eaLnBrk="0" fontAlgn="base" hangingPunct="0">
        <a:spcBef>
          <a:spcPct val="10000"/>
        </a:spcBef>
        <a:spcAft>
          <a:spcPct val="0"/>
        </a:spcAft>
        <a:buFont typeface="Arial" charset="0"/>
        <a:buChar char="–"/>
        <a:defRPr sz="2000">
          <a:solidFill>
            <a:schemeClr val="tx1"/>
          </a:solidFill>
          <a:latin typeface="+mn-lt"/>
          <a:cs typeface="+mn-cs"/>
        </a:defRPr>
      </a:lvl4pPr>
      <a:lvl5pPr marL="1485900" indent="-228600" algn="l" defTabSz="457200" rtl="0" eaLnBrk="0" fontAlgn="base" hangingPunct="0">
        <a:spcBef>
          <a:spcPct val="10000"/>
        </a:spcBef>
        <a:spcAft>
          <a:spcPct val="0"/>
        </a:spcAft>
        <a:buFont typeface="Arial" charset="0"/>
        <a:buChar char="–"/>
        <a:defRPr>
          <a:solidFill>
            <a:schemeClr val="tx1"/>
          </a:solidFill>
          <a:latin typeface="+mn-lt"/>
          <a:cs typeface="+mn-cs"/>
        </a:defRPr>
      </a:lvl5pPr>
      <a:lvl6pPr marL="1943100" indent="-228600" algn="l" defTabSz="457200" rtl="0" fontAlgn="base">
        <a:spcBef>
          <a:spcPct val="10000"/>
        </a:spcBef>
        <a:spcAft>
          <a:spcPct val="0"/>
        </a:spcAft>
        <a:buFont typeface="Arial" charset="0"/>
        <a:buChar char="–"/>
        <a:defRPr>
          <a:solidFill>
            <a:schemeClr val="tx1"/>
          </a:solidFill>
          <a:latin typeface="+mn-lt"/>
          <a:cs typeface="+mn-cs"/>
        </a:defRPr>
      </a:lvl6pPr>
      <a:lvl7pPr marL="2400300" indent="-228600" algn="l" defTabSz="457200" rtl="0" fontAlgn="base">
        <a:spcBef>
          <a:spcPct val="10000"/>
        </a:spcBef>
        <a:spcAft>
          <a:spcPct val="0"/>
        </a:spcAft>
        <a:buFont typeface="Arial" charset="0"/>
        <a:buChar char="–"/>
        <a:defRPr>
          <a:solidFill>
            <a:schemeClr val="tx1"/>
          </a:solidFill>
          <a:latin typeface="+mn-lt"/>
          <a:cs typeface="+mn-cs"/>
        </a:defRPr>
      </a:lvl7pPr>
      <a:lvl8pPr marL="2857500" indent="-228600" algn="l" defTabSz="457200" rtl="0" fontAlgn="base">
        <a:spcBef>
          <a:spcPct val="10000"/>
        </a:spcBef>
        <a:spcAft>
          <a:spcPct val="0"/>
        </a:spcAft>
        <a:buFont typeface="Arial" charset="0"/>
        <a:buChar char="–"/>
        <a:defRPr>
          <a:solidFill>
            <a:schemeClr val="tx1"/>
          </a:solidFill>
          <a:latin typeface="+mn-lt"/>
          <a:cs typeface="+mn-cs"/>
        </a:defRPr>
      </a:lvl8pPr>
      <a:lvl9pPr marL="3314700" indent="-228600" algn="l" defTabSz="457200" rtl="0" fontAlgn="base">
        <a:spcBef>
          <a:spcPct val="10000"/>
        </a:spcBef>
        <a:spcAft>
          <a:spcPct val="0"/>
        </a:spcAft>
        <a:buFont typeface="Arial" charset="0"/>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openxmlformats.org/officeDocument/2006/relationships/hyperlink" Target="https://www.youtube.com/watch?v=lAFZ5VYEH1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anaconda.com/download/?lang=en-us#macos" TargetMode="Externa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urieshicy/xINTERPDF/tree/master/Conda_Recipe_macOS_Linux/Conda_Build_Recipe_Linux/xinterpdf" TargetMode="External"/><Relationship Id="rId2" Type="http://schemas.openxmlformats.org/officeDocument/2006/relationships/hyperlink" Target="https://github.com/curieshicy/xINTERPDF/tree/master/Conda_Recipe_macOS_Linux/Conda_Build_Recipe_macOS/xinterpdf" TargetMode="External"/><Relationship Id="rId1" Type="http://schemas.openxmlformats.org/officeDocument/2006/relationships/slideLayout" Target="../slideLayouts/slideLayout43.xml"/><Relationship Id="rId4" Type="http://schemas.openxmlformats.org/officeDocument/2006/relationships/hyperlink" Target="http://www.diffpy.org/products/diffpycmi/index.html"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www.diffpy.org/diffpy.srreal/api/diffpy.srreal.html?highlight=pdfcalculator#diffpy.srreal.pdfcalculator.DebyePDFCalculator" TargetMode="Externa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0.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3.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urieshicy/xINTERPDF/tree/master/Examples" TargetMode="External"/><Relationship Id="rId2" Type="http://schemas.openxmlformats.org/officeDocument/2006/relationships/image" Target="../media/image23.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37.xml"/><Relationship Id="rId6" Type="http://schemas.openxmlformats.org/officeDocument/2006/relationships/slide" Target="slide41.xml"/><Relationship Id="rId5" Type="http://schemas.openxmlformats.org/officeDocument/2006/relationships/slide" Target="slide19.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3.xml"/><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7.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hyperlink" Target="https://www.diffpy.org/products/xinterpdf.html" TargetMode="External"/><Relationship Id="rId2" Type="http://schemas.openxmlformats.org/officeDocument/2006/relationships/hyperlink" Target="http://www.diffpy.org/products/diffpycmi/index.html" TargetMode="External"/><Relationship Id="rId1" Type="http://schemas.openxmlformats.org/officeDocument/2006/relationships/slideLayout" Target="../slideLayouts/slideLayout43.xml"/><Relationship Id="rId5" Type="http://schemas.openxmlformats.org/officeDocument/2006/relationships/image" Target="../media/image5.png"/><Relationship Id="rId4" Type="http://schemas.openxmlformats.org/officeDocument/2006/relationships/hyperlink" Target="https://github.com/curieshicy/xINTERPD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9" name="Rectangle 25"/>
          <p:cNvSpPr>
            <a:spLocks noGrp="1"/>
          </p:cNvSpPr>
          <p:nvPr>
            <p:ph type="ctrTitle"/>
          </p:nvPr>
        </p:nvSpPr>
        <p:spPr>
          <a:xfrm>
            <a:off x="431800" y="1551094"/>
            <a:ext cx="5981171" cy="1463040"/>
          </a:xfrm>
        </p:spPr>
        <p:txBody>
          <a:bodyPr>
            <a:normAutofit/>
          </a:bodyPr>
          <a:lstStyle/>
          <a:p>
            <a:r>
              <a:rPr lang="en-US" sz="3000" dirty="0" err="1" smtClean="0">
                <a:solidFill>
                  <a:srgbClr val="84BD00"/>
                </a:solidFill>
              </a:rPr>
              <a:t>xINTERPDF</a:t>
            </a:r>
            <a:r>
              <a:rPr lang="en-US" sz="3000" dirty="0" smtClean="0">
                <a:solidFill>
                  <a:srgbClr val="84BD00"/>
                </a:solidFill>
              </a:rPr>
              <a:t> User Guide v.0.1.0</a:t>
            </a:r>
            <a:endParaRPr lang="en-US" sz="3000" dirty="0">
              <a:solidFill>
                <a:srgbClr val="84BD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680" y="104245"/>
            <a:ext cx="1933575" cy="627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1"/>
          </p:nvPr>
        </p:nvSpPr>
        <p:spPr/>
        <p:txBody>
          <a:bodyPr/>
          <a:lstStyle/>
          <a:p>
            <a:pPr>
              <a:defRPr/>
            </a:pPr>
            <a:fld id="{04C54B17-19D4-4941-B33D-39B96FCE3717}" type="slidenum">
              <a:rPr lang="en-US" smtClean="0">
                <a:solidFill>
                  <a:srgbClr val="FFFFFF"/>
                </a:solidFill>
              </a:rPr>
              <a:pPr>
                <a:defRPr/>
              </a:pPr>
              <a:t>1</a:t>
            </a:fld>
            <a:endParaRPr lang="en-US">
              <a:solidFill>
                <a:srgbClr val="FFFFFF"/>
              </a:solidFill>
            </a:endParaRPr>
          </a:p>
        </p:txBody>
      </p:sp>
      <p:sp>
        <p:nvSpPr>
          <p:cNvPr id="2" name="TextBox 1"/>
          <p:cNvSpPr txBox="1"/>
          <p:nvPr/>
        </p:nvSpPr>
        <p:spPr>
          <a:xfrm>
            <a:off x="436971" y="4415349"/>
            <a:ext cx="4801058" cy="1015663"/>
          </a:xfrm>
          <a:prstGeom prst="rect">
            <a:avLst/>
          </a:prstGeom>
          <a:noFill/>
        </p:spPr>
        <p:txBody>
          <a:bodyPr wrap="none" rtlCol="0">
            <a:spAutoFit/>
          </a:bodyPr>
          <a:lstStyle/>
          <a:p>
            <a:r>
              <a:rPr lang="en-US" sz="2000" u="sng" dirty="0" smtClean="0"/>
              <a:t>Chenyang Shi</a:t>
            </a:r>
            <a:r>
              <a:rPr lang="en-US" sz="2000" dirty="0" smtClean="0"/>
              <a:t>, Senior Scientist at AbbVie Inc.</a:t>
            </a:r>
          </a:p>
          <a:p>
            <a:endParaRPr lang="en-US" sz="2000" dirty="0"/>
          </a:p>
          <a:p>
            <a:r>
              <a:rPr lang="en-US" sz="2000" dirty="0" smtClean="0"/>
              <a:t>Updated June 15</a:t>
            </a:r>
            <a:r>
              <a:rPr lang="en-US" sz="2000" baseline="30000" dirty="0" smtClean="0"/>
              <a:t>th</a:t>
            </a:r>
            <a:r>
              <a:rPr lang="en-US" sz="2000" dirty="0" smtClean="0"/>
              <a:t>, 2018</a:t>
            </a:r>
            <a:endParaRPr lang="en-US" sz="2000" dirty="0"/>
          </a:p>
        </p:txBody>
      </p:sp>
      <p:sp>
        <p:nvSpPr>
          <p:cNvPr id="4" name="Rectangle 3"/>
          <p:cNvSpPr/>
          <p:nvPr/>
        </p:nvSpPr>
        <p:spPr>
          <a:xfrm>
            <a:off x="0" y="6176993"/>
            <a:ext cx="9144000" cy="307777"/>
          </a:xfrm>
          <a:prstGeom prst="rect">
            <a:avLst/>
          </a:prstGeom>
        </p:spPr>
        <p:txBody>
          <a:bodyPr wrap="square">
            <a:spAutoFit/>
          </a:bodyPr>
          <a:lstStyle/>
          <a:p>
            <a:r>
              <a:rPr lang="en-US" sz="1400" dirty="0"/>
              <a:t>A video demo about installation and usage is available at </a:t>
            </a:r>
            <a:r>
              <a:rPr lang="en-US" sz="1400" dirty="0">
                <a:hlinkClick r:id="rId4"/>
              </a:rPr>
              <a:t>https://www.youtube.com/watch?v=lAFZ5VYEH1g</a:t>
            </a:r>
            <a:endParaRPr lang="en-US" sz="1400" dirty="0"/>
          </a:p>
        </p:txBody>
      </p:sp>
    </p:spTree>
    <p:extLst>
      <p:ext uri="{BB962C8B-B14F-4D97-AF65-F5344CB8AC3E}">
        <p14:creationId xmlns:p14="http://schemas.microsoft.com/office/powerpoint/2010/main" val="1512834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10</a:t>
            </a:fld>
            <a:endParaRPr lang="en-US">
              <a:solidFill>
                <a:srgbClr val="FFFFFF"/>
              </a:solidFill>
            </a:endParaRPr>
          </a:p>
        </p:txBody>
      </p:sp>
      <p:sp>
        <p:nvSpPr>
          <p:cNvPr id="3" name="Rectangle 2"/>
          <p:cNvSpPr/>
          <p:nvPr/>
        </p:nvSpPr>
        <p:spPr>
          <a:xfrm>
            <a:off x="608981" y="348734"/>
            <a:ext cx="6233630" cy="553998"/>
          </a:xfrm>
          <a:prstGeom prst="rect">
            <a:avLst/>
          </a:prstGeom>
        </p:spPr>
        <p:txBody>
          <a:bodyPr wrap="none">
            <a:spAutoFit/>
          </a:bodyPr>
          <a:lstStyle/>
          <a:p>
            <a:r>
              <a:rPr lang="en-US" sz="3000" dirty="0">
                <a:solidFill>
                  <a:srgbClr val="84BD00"/>
                </a:solidFill>
              </a:rPr>
              <a:t>Usage </a:t>
            </a:r>
            <a:r>
              <a:rPr lang="en-US" sz="3000" dirty="0" smtClean="0">
                <a:solidFill>
                  <a:srgbClr val="84BD00"/>
                </a:solidFill>
              </a:rPr>
              <a:t>5: Principle Component Analysis</a:t>
            </a:r>
            <a:endParaRPr lang="en-US" sz="3000" dirty="0"/>
          </a:p>
        </p:txBody>
      </p:sp>
      <p:pic>
        <p:nvPicPr>
          <p:cNvPr id="2050" name="Picture 2" descr="C:\Users\shicx4\Desktop\xINTERPDF\MANUAL\Screenshots\Archive\e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38" y="1786653"/>
            <a:ext cx="5943600" cy="4575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995677"/>
            <a:ext cx="9076689" cy="707886"/>
          </a:xfrm>
          <a:prstGeom prst="rect">
            <a:avLst/>
          </a:prstGeom>
          <a:noFill/>
        </p:spPr>
        <p:txBody>
          <a:bodyPr wrap="square" rtlCol="0">
            <a:spAutoFit/>
          </a:bodyPr>
          <a:lstStyle/>
          <a:p>
            <a:pPr algn="just"/>
            <a:r>
              <a:rPr lang="en-US" sz="2000" dirty="0" smtClean="0"/>
              <a:t>The program also provides an easy interface for generating Scree/Score plots of PDFs based on PCA analysis. </a:t>
            </a:r>
            <a:endParaRPr lang="en-US" sz="2000" dirty="0"/>
          </a:p>
        </p:txBody>
      </p:sp>
    </p:spTree>
    <p:extLst>
      <p:ext uri="{BB962C8B-B14F-4D97-AF65-F5344CB8AC3E}">
        <p14:creationId xmlns:p14="http://schemas.microsoft.com/office/powerpoint/2010/main" val="1931358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11</a:t>
            </a:fld>
            <a:endParaRPr lang="en-US">
              <a:solidFill>
                <a:srgbClr val="FFFFFF"/>
              </a:solidFill>
            </a:endParaRPr>
          </a:p>
        </p:txBody>
      </p:sp>
      <p:sp>
        <p:nvSpPr>
          <p:cNvPr id="3" name="Rectangle 2"/>
          <p:cNvSpPr/>
          <p:nvPr/>
        </p:nvSpPr>
        <p:spPr>
          <a:xfrm>
            <a:off x="3511935" y="272535"/>
            <a:ext cx="2038763" cy="584775"/>
          </a:xfrm>
          <a:prstGeom prst="rect">
            <a:avLst/>
          </a:prstGeom>
        </p:spPr>
        <p:txBody>
          <a:bodyPr wrap="none">
            <a:spAutoFit/>
          </a:bodyPr>
          <a:lstStyle/>
          <a:p>
            <a:r>
              <a:rPr lang="en-US" sz="3200" dirty="0" smtClean="0">
                <a:solidFill>
                  <a:srgbClr val="84BD00"/>
                </a:solidFill>
              </a:rPr>
              <a:t>Installation</a:t>
            </a:r>
            <a:endParaRPr lang="en-US" sz="3200" dirty="0"/>
          </a:p>
        </p:txBody>
      </p:sp>
      <p:sp>
        <p:nvSpPr>
          <p:cNvPr id="4" name="TextBox 3"/>
          <p:cNvSpPr txBox="1"/>
          <p:nvPr/>
        </p:nvSpPr>
        <p:spPr>
          <a:xfrm>
            <a:off x="177800" y="1007532"/>
            <a:ext cx="8839199" cy="3170099"/>
          </a:xfrm>
          <a:prstGeom prst="rect">
            <a:avLst/>
          </a:prstGeom>
          <a:noFill/>
        </p:spPr>
        <p:txBody>
          <a:bodyPr wrap="square" rtlCol="0">
            <a:spAutoFit/>
          </a:bodyPr>
          <a:lstStyle/>
          <a:p>
            <a:pPr algn="just"/>
            <a:r>
              <a:rPr lang="en-US" sz="2000" dirty="0" err="1" smtClean="0"/>
              <a:t>xINTERPDF</a:t>
            </a:r>
            <a:r>
              <a:rPr lang="en-US" sz="2000" dirty="0" smtClean="0"/>
              <a:t> can be installed on Linux and </a:t>
            </a:r>
            <a:r>
              <a:rPr lang="en-US" sz="2000" dirty="0" err="1" smtClean="0"/>
              <a:t>macOS</a:t>
            </a:r>
            <a:r>
              <a:rPr lang="en-US" sz="2000" dirty="0" smtClean="0"/>
              <a:t> 64 bit computers. The easiest way to install it is through </a:t>
            </a:r>
            <a:r>
              <a:rPr lang="en-US" sz="2000" b="1" dirty="0" err="1" smtClean="0"/>
              <a:t>conda</a:t>
            </a:r>
            <a:r>
              <a:rPr lang="en-US" sz="2000" dirty="0" smtClean="0"/>
              <a:t>. Here is an example of installing it on </a:t>
            </a:r>
            <a:r>
              <a:rPr lang="en-US" sz="2000" dirty="0" err="1" smtClean="0"/>
              <a:t>macOS</a:t>
            </a:r>
            <a:r>
              <a:rPr lang="en-US" sz="2000" dirty="0" smtClean="0"/>
              <a:t> 10.10.3. </a:t>
            </a:r>
          </a:p>
          <a:p>
            <a:pPr marL="457200" indent="-457200">
              <a:buAutoNum type="arabicParenBoth"/>
            </a:pPr>
            <a:r>
              <a:rPr lang="en-US" sz="2000" dirty="0" smtClean="0"/>
              <a:t>Download Anaconda Distribution for </a:t>
            </a:r>
            <a:r>
              <a:rPr lang="en-US" sz="2000" dirty="0" err="1" smtClean="0"/>
              <a:t>macOS</a:t>
            </a:r>
            <a:r>
              <a:rPr lang="en-US" sz="2000" dirty="0" smtClean="0"/>
              <a:t> at </a:t>
            </a:r>
            <a:r>
              <a:rPr lang="en-US" sz="2000" dirty="0" smtClean="0">
                <a:hlinkClick r:id="rId2"/>
              </a:rPr>
              <a:t>https</a:t>
            </a:r>
            <a:r>
              <a:rPr lang="en-US" sz="2000" dirty="0">
                <a:hlinkClick r:id="rId2"/>
              </a:rPr>
              <a:t>://www.anaconda.com/download/?</a:t>
            </a:r>
            <a:r>
              <a:rPr lang="en-US" sz="2000" dirty="0" smtClean="0">
                <a:hlinkClick r:id="rId2"/>
              </a:rPr>
              <a:t>lang=en-us#macos</a:t>
            </a:r>
            <a:r>
              <a:rPr lang="en-US" sz="2000" dirty="0" smtClean="0"/>
              <a:t>. Select Python 2.7 version to install. </a:t>
            </a:r>
          </a:p>
          <a:p>
            <a:pPr marL="457200" indent="-457200">
              <a:buAutoNum type="arabicParenBoth"/>
            </a:pPr>
            <a:r>
              <a:rPr lang="en-US" sz="2000" dirty="0" smtClean="0"/>
              <a:t>Invoke a terminal, type </a:t>
            </a:r>
            <a:r>
              <a:rPr lang="en-US" sz="2000" b="1" dirty="0" err="1" smtClean="0"/>
              <a:t>conda</a:t>
            </a:r>
            <a:r>
              <a:rPr lang="en-US" sz="2000" b="1" dirty="0" smtClean="0"/>
              <a:t> </a:t>
            </a:r>
            <a:r>
              <a:rPr lang="en-US" sz="2000" b="1" dirty="0" err="1" smtClean="0"/>
              <a:t>config</a:t>
            </a:r>
            <a:r>
              <a:rPr lang="en-US" sz="2000" b="1" dirty="0" smtClean="0"/>
              <a:t> --get channels </a:t>
            </a:r>
            <a:r>
              <a:rPr lang="en-US" sz="2000" dirty="0" smtClean="0"/>
              <a:t>to check any channels that have been added. </a:t>
            </a:r>
            <a:r>
              <a:rPr lang="en-US" sz="2000" u="sng" dirty="0" err="1" smtClean="0"/>
              <a:t>diffpy</a:t>
            </a:r>
            <a:r>
              <a:rPr lang="en-US" sz="2000" dirty="0" smtClean="0"/>
              <a:t> is required. If you don’t see it, type </a:t>
            </a:r>
            <a:r>
              <a:rPr lang="en-US" sz="2000" b="1" dirty="0" err="1" smtClean="0"/>
              <a:t>conda</a:t>
            </a:r>
            <a:r>
              <a:rPr lang="en-US" sz="2000" b="1" dirty="0" smtClean="0"/>
              <a:t> </a:t>
            </a:r>
            <a:r>
              <a:rPr lang="en-US" sz="2000" b="1" dirty="0" err="1"/>
              <a:t>config</a:t>
            </a:r>
            <a:r>
              <a:rPr lang="en-US" sz="2000" b="1" dirty="0"/>
              <a:t> --add channels </a:t>
            </a:r>
            <a:r>
              <a:rPr lang="en-US" sz="2000" b="1" dirty="0" err="1" smtClean="0"/>
              <a:t>diffpy</a:t>
            </a:r>
            <a:r>
              <a:rPr lang="en-US" sz="2000" dirty="0" smtClean="0"/>
              <a:t> to add it.  </a:t>
            </a:r>
            <a:r>
              <a:rPr lang="en-US" sz="2000" dirty="0"/>
              <a:t/>
            </a:r>
            <a:br>
              <a:rPr lang="en-US" sz="2000" dirty="0"/>
            </a:br>
            <a:endParaRPr lang="en-US" sz="2000" dirty="0" smtClean="0"/>
          </a:p>
          <a:p>
            <a:pPr marL="457200" indent="-457200">
              <a:buAutoNum type="arabicParenBoth"/>
            </a:pPr>
            <a:endParaRPr lang="en-US" sz="2000" dirty="0"/>
          </a:p>
        </p:txBody>
      </p:sp>
      <p:grpSp>
        <p:nvGrpSpPr>
          <p:cNvPr id="6" name="Group 5"/>
          <p:cNvGrpSpPr/>
          <p:nvPr/>
        </p:nvGrpSpPr>
        <p:grpSpPr>
          <a:xfrm>
            <a:off x="864550" y="3897418"/>
            <a:ext cx="7724775" cy="1781175"/>
            <a:chOff x="925511" y="3866938"/>
            <a:chExt cx="7724775" cy="1781175"/>
          </a:xfrm>
        </p:grpSpPr>
        <p:pic>
          <p:nvPicPr>
            <p:cNvPr id="3074" name="Picture 2" descr="C:\Users\shicx4\Desktop\xINTERPDF\MANUAL\Screenshots\Archive\insta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11" y="3866938"/>
              <a:ext cx="7724775" cy="1781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96080" y="4474633"/>
              <a:ext cx="2631440" cy="1947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2376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12</a:t>
            </a:fld>
            <a:endParaRPr lang="en-US">
              <a:solidFill>
                <a:srgbClr val="FFFFFF"/>
              </a:solidFill>
            </a:endParaRPr>
          </a:p>
        </p:txBody>
      </p:sp>
      <p:sp>
        <p:nvSpPr>
          <p:cNvPr id="3" name="Rectangle 2"/>
          <p:cNvSpPr/>
          <p:nvPr/>
        </p:nvSpPr>
        <p:spPr>
          <a:xfrm>
            <a:off x="3511935" y="272535"/>
            <a:ext cx="2038763" cy="584775"/>
          </a:xfrm>
          <a:prstGeom prst="rect">
            <a:avLst/>
          </a:prstGeom>
        </p:spPr>
        <p:txBody>
          <a:bodyPr wrap="none">
            <a:spAutoFit/>
          </a:bodyPr>
          <a:lstStyle/>
          <a:p>
            <a:r>
              <a:rPr lang="en-US" sz="3200" dirty="0" smtClean="0">
                <a:solidFill>
                  <a:srgbClr val="84BD00"/>
                </a:solidFill>
              </a:rPr>
              <a:t>Installation</a:t>
            </a:r>
            <a:endParaRPr lang="en-US" sz="3200" dirty="0"/>
          </a:p>
        </p:txBody>
      </p:sp>
      <p:sp>
        <p:nvSpPr>
          <p:cNvPr id="6" name="TextBox 5"/>
          <p:cNvSpPr txBox="1"/>
          <p:nvPr/>
        </p:nvSpPr>
        <p:spPr>
          <a:xfrm>
            <a:off x="177800" y="1102268"/>
            <a:ext cx="8839199" cy="1015663"/>
          </a:xfrm>
          <a:prstGeom prst="rect">
            <a:avLst/>
          </a:prstGeom>
          <a:noFill/>
        </p:spPr>
        <p:txBody>
          <a:bodyPr wrap="square" rtlCol="0">
            <a:spAutoFit/>
          </a:bodyPr>
          <a:lstStyle/>
          <a:p>
            <a:r>
              <a:rPr lang="en-US" sz="2000" dirty="0" smtClean="0"/>
              <a:t>(3) Type </a:t>
            </a:r>
            <a:r>
              <a:rPr lang="en-US" sz="2000" b="1" dirty="0" err="1" smtClean="0"/>
              <a:t>conda</a:t>
            </a:r>
            <a:r>
              <a:rPr lang="en-US" sz="2000" b="1" dirty="0" smtClean="0"/>
              <a:t> create –c </a:t>
            </a:r>
            <a:r>
              <a:rPr lang="en-US" sz="2000" b="1" dirty="0" err="1" smtClean="0"/>
              <a:t>curieshicy</a:t>
            </a:r>
            <a:r>
              <a:rPr lang="en-US" sz="2000" b="1" dirty="0" smtClean="0"/>
              <a:t> –n </a:t>
            </a:r>
            <a:r>
              <a:rPr lang="en-US" sz="2000" b="1" dirty="0" err="1" smtClean="0"/>
              <a:t>xinterpdf</a:t>
            </a:r>
            <a:r>
              <a:rPr lang="en-US" sz="2000" b="1" dirty="0" smtClean="0"/>
              <a:t> </a:t>
            </a:r>
            <a:r>
              <a:rPr lang="en-US" sz="2000" b="1" dirty="0" err="1" smtClean="0"/>
              <a:t>xinterpdf</a:t>
            </a:r>
            <a:r>
              <a:rPr lang="en-US" sz="2000" dirty="0" smtClean="0"/>
              <a:t> to install it.</a:t>
            </a:r>
            <a:r>
              <a:rPr lang="en-US" sz="2000" dirty="0"/>
              <a:t/>
            </a:r>
            <a:br>
              <a:rPr lang="en-US" sz="2000" dirty="0"/>
            </a:br>
            <a:endParaRPr lang="en-US" sz="2000" dirty="0" smtClean="0"/>
          </a:p>
          <a:p>
            <a:pPr marL="457200" indent="-457200">
              <a:buAutoNum type="arabicParenBoth"/>
            </a:pPr>
            <a:endParaRPr lang="en-US" sz="2000" dirty="0"/>
          </a:p>
        </p:txBody>
      </p:sp>
      <p:grpSp>
        <p:nvGrpSpPr>
          <p:cNvPr id="4" name="Group 3"/>
          <p:cNvGrpSpPr/>
          <p:nvPr/>
        </p:nvGrpSpPr>
        <p:grpSpPr>
          <a:xfrm>
            <a:off x="25398" y="1610098"/>
            <a:ext cx="9118601" cy="4653541"/>
            <a:chOff x="0" y="1413511"/>
            <a:chExt cx="8374380" cy="4207622"/>
          </a:xfrm>
        </p:grpSpPr>
        <p:pic>
          <p:nvPicPr>
            <p:cNvPr id="4098" name="Picture 2" descr="C:\Users\shicx4\Desktop\xINTERPDF\MANUAL\Screenshots\Archive\instal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3511"/>
              <a:ext cx="4572000" cy="30856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363978" y="1581053"/>
              <a:ext cx="2370667" cy="1460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9" name="Picture 3" descr="C:\Users\shicx4\Desktop\xINTERPDF\MANUAL\Screenshots\Archive\install-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380" y="2562344"/>
              <a:ext cx="4572000" cy="3058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4268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13</a:t>
            </a:fld>
            <a:endParaRPr lang="en-US">
              <a:solidFill>
                <a:srgbClr val="FFFFFF"/>
              </a:solidFill>
            </a:endParaRPr>
          </a:p>
        </p:txBody>
      </p:sp>
      <p:sp>
        <p:nvSpPr>
          <p:cNvPr id="4" name="Rectangle 3"/>
          <p:cNvSpPr/>
          <p:nvPr/>
        </p:nvSpPr>
        <p:spPr>
          <a:xfrm>
            <a:off x="3511935" y="272535"/>
            <a:ext cx="2038763" cy="584775"/>
          </a:xfrm>
          <a:prstGeom prst="rect">
            <a:avLst/>
          </a:prstGeom>
        </p:spPr>
        <p:txBody>
          <a:bodyPr wrap="none">
            <a:spAutoFit/>
          </a:bodyPr>
          <a:lstStyle/>
          <a:p>
            <a:r>
              <a:rPr lang="en-US" sz="3200" dirty="0" smtClean="0">
                <a:solidFill>
                  <a:srgbClr val="84BD00"/>
                </a:solidFill>
              </a:rPr>
              <a:t>Installation</a:t>
            </a:r>
            <a:endParaRPr lang="en-US" sz="3200" dirty="0"/>
          </a:p>
        </p:txBody>
      </p:sp>
      <p:sp>
        <p:nvSpPr>
          <p:cNvPr id="6" name="TextBox 5"/>
          <p:cNvSpPr txBox="1"/>
          <p:nvPr/>
        </p:nvSpPr>
        <p:spPr>
          <a:xfrm>
            <a:off x="177800" y="1007532"/>
            <a:ext cx="8839199" cy="1323439"/>
          </a:xfrm>
          <a:prstGeom prst="rect">
            <a:avLst/>
          </a:prstGeom>
          <a:noFill/>
        </p:spPr>
        <p:txBody>
          <a:bodyPr wrap="square" rtlCol="0">
            <a:spAutoFit/>
          </a:bodyPr>
          <a:lstStyle/>
          <a:p>
            <a:pPr algn="just"/>
            <a:r>
              <a:rPr lang="en-US" sz="2000" dirty="0" smtClean="0"/>
              <a:t>(4) Once the installation is complete. Type </a:t>
            </a:r>
            <a:r>
              <a:rPr lang="en-US" sz="2000" b="1" dirty="0" smtClean="0"/>
              <a:t>source activate </a:t>
            </a:r>
            <a:r>
              <a:rPr lang="en-US" sz="2000" b="1" dirty="0" err="1" smtClean="0"/>
              <a:t>xinterpdf</a:t>
            </a:r>
            <a:r>
              <a:rPr lang="en-US" sz="2000" b="1" dirty="0" smtClean="0"/>
              <a:t> </a:t>
            </a:r>
            <a:r>
              <a:rPr lang="en-US" sz="2000" dirty="0" smtClean="0"/>
              <a:t>to start the virtual environment and </a:t>
            </a:r>
            <a:r>
              <a:rPr lang="en-US" sz="2000" b="1" dirty="0" err="1" smtClean="0"/>
              <a:t>xinterpdf</a:t>
            </a:r>
            <a:r>
              <a:rPr lang="en-US" sz="2000" dirty="0" smtClean="0"/>
              <a:t> to invoke the main window of </a:t>
            </a:r>
            <a:r>
              <a:rPr lang="en-US" sz="2000" dirty="0" err="1" smtClean="0"/>
              <a:t>xINTERPDF</a:t>
            </a:r>
            <a:r>
              <a:rPr lang="en-US" sz="2000" dirty="0" smtClean="0"/>
              <a:t>.</a:t>
            </a:r>
            <a:r>
              <a:rPr lang="en-US" sz="2000" dirty="0"/>
              <a:t/>
            </a:r>
            <a:br>
              <a:rPr lang="en-US" sz="2000" dirty="0"/>
            </a:br>
            <a:endParaRPr lang="en-US" sz="2000" dirty="0" smtClean="0"/>
          </a:p>
          <a:p>
            <a:pPr marL="457200" indent="-457200">
              <a:buAutoNum type="arabicParenBoth"/>
            </a:pPr>
            <a:endParaRPr lang="en-US" sz="2000" dirty="0"/>
          </a:p>
        </p:txBody>
      </p:sp>
      <p:pic>
        <p:nvPicPr>
          <p:cNvPr id="5123" name="Picture 3" descr="C:\Users\shicx4\Desktop\xINTERPDF\MANUAL\Screenshots\Archive\install-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9251"/>
            <a:ext cx="5486400" cy="366407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596640" y="3863341"/>
            <a:ext cx="5498292" cy="2542605"/>
            <a:chOff x="3596640" y="3863341"/>
            <a:chExt cx="5498292" cy="2542605"/>
          </a:xfrm>
        </p:grpSpPr>
        <p:pic>
          <p:nvPicPr>
            <p:cNvPr id="5124" name="Picture 4" descr="C:\Users\shicx4\Desktop\xINTERPDF\MANUAL\Screenshots\Archive\install-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532" y="3863341"/>
              <a:ext cx="5486400" cy="25426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96640" y="4078393"/>
              <a:ext cx="3570432" cy="3471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02407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14</a:t>
            </a:fld>
            <a:endParaRPr lang="en-US">
              <a:solidFill>
                <a:srgbClr val="FFFFFF"/>
              </a:solidFill>
            </a:endParaRPr>
          </a:p>
        </p:txBody>
      </p:sp>
      <p:sp>
        <p:nvSpPr>
          <p:cNvPr id="3" name="Rectangle 2"/>
          <p:cNvSpPr/>
          <p:nvPr/>
        </p:nvSpPr>
        <p:spPr>
          <a:xfrm>
            <a:off x="2436669" y="272534"/>
            <a:ext cx="4180953" cy="584775"/>
          </a:xfrm>
          <a:prstGeom prst="rect">
            <a:avLst/>
          </a:prstGeom>
        </p:spPr>
        <p:txBody>
          <a:bodyPr wrap="none">
            <a:spAutoFit/>
          </a:bodyPr>
          <a:lstStyle/>
          <a:p>
            <a:r>
              <a:rPr lang="en-US" sz="3200" dirty="0" smtClean="0">
                <a:solidFill>
                  <a:srgbClr val="84BD00"/>
                </a:solidFill>
              </a:rPr>
              <a:t>Installation (alternative)</a:t>
            </a:r>
            <a:endParaRPr lang="en-US" sz="3200" dirty="0"/>
          </a:p>
        </p:txBody>
      </p:sp>
      <p:sp>
        <p:nvSpPr>
          <p:cNvPr id="4" name="TextBox 3"/>
          <p:cNvSpPr txBox="1"/>
          <p:nvPr/>
        </p:nvSpPr>
        <p:spPr>
          <a:xfrm>
            <a:off x="159136" y="1007531"/>
            <a:ext cx="8839199" cy="4093428"/>
          </a:xfrm>
          <a:prstGeom prst="rect">
            <a:avLst/>
          </a:prstGeom>
          <a:noFill/>
        </p:spPr>
        <p:txBody>
          <a:bodyPr wrap="square" rtlCol="0">
            <a:spAutoFit/>
          </a:bodyPr>
          <a:lstStyle/>
          <a:p>
            <a:r>
              <a:rPr lang="en-US" sz="2000" dirty="0" smtClean="0"/>
              <a:t>If </a:t>
            </a:r>
            <a:r>
              <a:rPr lang="en-US" sz="2000" dirty="0" err="1" smtClean="0"/>
              <a:t>conda</a:t>
            </a:r>
            <a:r>
              <a:rPr lang="en-US" sz="2000" dirty="0" smtClean="0"/>
              <a:t> install failed, alternatively, one may download the raw files (Logo.gif and cli.py) at </a:t>
            </a:r>
            <a:r>
              <a:rPr lang="en-US" sz="2000" dirty="0">
                <a:hlinkClick r:id="rId2"/>
              </a:rPr>
              <a:t>https://</a:t>
            </a:r>
            <a:r>
              <a:rPr lang="en-US" sz="2000" dirty="0" smtClean="0">
                <a:hlinkClick r:id="rId2"/>
              </a:rPr>
              <a:t>github.com/curieshicy/xINTERPDF/tree/master/Conda_Recipe_macOS_Linux/Conda_Build_Recipe_macOS/xinterpdf</a:t>
            </a:r>
            <a:r>
              <a:rPr lang="en-US" sz="2000" dirty="0" smtClean="0"/>
              <a:t> (</a:t>
            </a:r>
            <a:r>
              <a:rPr lang="en-US" sz="2000" dirty="0" err="1" smtClean="0"/>
              <a:t>macOS</a:t>
            </a:r>
            <a:r>
              <a:rPr lang="en-US" sz="2000" dirty="0" smtClean="0"/>
              <a:t>) or </a:t>
            </a:r>
            <a:r>
              <a:rPr lang="en-US" sz="2000" dirty="0">
                <a:hlinkClick r:id="rId3"/>
              </a:rPr>
              <a:t>https://</a:t>
            </a:r>
            <a:r>
              <a:rPr lang="en-US" sz="2000" dirty="0" smtClean="0">
                <a:hlinkClick r:id="rId3"/>
              </a:rPr>
              <a:t>github.com/curieshicy/xINTERPDF/tree/master/Conda_Recipe_macOS_Linux/Conda_Build_Recipe_Linux/xinterpdf</a:t>
            </a:r>
            <a:r>
              <a:rPr lang="en-US" sz="2000" dirty="0" smtClean="0"/>
              <a:t> (Linux). To start the program, in a terminal, navigate to the folder where you put both files, and type </a:t>
            </a:r>
            <a:r>
              <a:rPr lang="en-US" sz="2000" b="1" dirty="0" smtClean="0"/>
              <a:t>python cli.py </a:t>
            </a:r>
            <a:r>
              <a:rPr lang="en-US" sz="2000" dirty="0" smtClean="0"/>
              <a:t>to invoke the main window. Make sure you have installed </a:t>
            </a:r>
            <a:r>
              <a:rPr lang="en-US" sz="2000" dirty="0" err="1" smtClean="0"/>
              <a:t>Diffpy</a:t>
            </a:r>
            <a:r>
              <a:rPr lang="en-US" sz="2000" dirty="0" smtClean="0"/>
              <a:t>-CMI,  </a:t>
            </a:r>
            <a:r>
              <a:rPr lang="en-US" sz="2000" dirty="0" err="1" smtClean="0"/>
              <a:t>matplotlib</a:t>
            </a:r>
            <a:r>
              <a:rPr lang="en-US" sz="2000" dirty="0" smtClean="0"/>
              <a:t> (2.0.2) and </a:t>
            </a:r>
            <a:r>
              <a:rPr lang="en-US" sz="2000" dirty="0" err="1" smtClean="0"/>
              <a:t>Scikit</a:t>
            </a:r>
            <a:r>
              <a:rPr lang="en-US" sz="2000" dirty="0" smtClean="0"/>
              <a:t>-Learn (0.19.1). </a:t>
            </a:r>
            <a:r>
              <a:rPr lang="en-US" sz="2000" dirty="0"/>
              <a:t>Follow </a:t>
            </a:r>
            <a:r>
              <a:rPr lang="en-US" sz="2000" dirty="0">
                <a:hlinkClick r:id="rId4"/>
              </a:rPr>
              <a:t>http://</a:t>
            </a:r>
            <a:r>
              <a:rPr lang="en-US" sz="2000" dirty="0" smtClean="0">
                <a:hlinkClick r:id="rId4"/>
              </a:rPr>
              <a:t>www.diffpy.org/products/diffpycmi/index.html</a:t>
            </a:r>
            <a:r>
              <a:rPr lang="en-US" sz="2000" dirty="0" smtClean="0"/>
              <a:t> to install </a:t>
            </a:r>
            <a:r>
              <a:rPr lang="en-US" sz="2000" dirty="0" err="1" smtClean="0"/>
              <a:t>DiffPy</a:t>
            </a:r>
            <a:r>
              <a:rPr lang="en-US" sz="2000" dirty="0" smtClean="0"/>
              <a:t>-CMI. If you have </a:t>
            </a:r>
            <a:r>
              <a:rPr lang="en-US" sz="2000" dirty="0" err="1" smtClean="0"/>
              <a:t>conda</a:t>
            </a:r>
            <a:r>
              <a:rPr lang="en-US" sz="2000" dirty="0" smtClean="0"/>
              <a:t>, </a:t>
            </a:r>
            <a:r>
              <a:rPr lang="en-US" sz="2000" dirty="0" err="1" smtClean="0"/>
              <a:t>matplotlib</a:t>
            </a:r>
            <a:r>
              <a:rPr lang="en-US" sz="2000" dirty="0" smtClean="0"/>
              <a:t> can be installed by </a:t>
            </a:r>
            <a:r>
              <a:rPr lang="en-US" sz="2000" b="1" dirty="0" err="1" smtClean="0"/>
              <a:t>conda</a:t>
            </a:r>
            <a:r>
              <a:rPr lang="en-US" sz="2000" b="1" dirty="0" smtClean="0"/>
              <a:t> install </a:t>
            </a:r>
            <a:r>
              <a:rPr lang="en-US" sz="2000" b="1" dirty="0" err="1" smtClean="0"/>
              <a:t>matplotlib</a:t>
            </a:r>
            <a:r>
              <a:rPr lang="en-US" sz="2000" b="1" dirty="0" smtClean="0"/>
              <a:t>=2.0.2</a:t>
            </a:r>
            <a:r>
              <a:rPr lang="en-US" sz="2000" dirty="0" smtClean="0"/>
              <a:t>; </a:t>
            </a:r>
            <a:r>
              <a:rPr lang="en-US" sz="2000" dirty="0" err="1" smtClean="0"/>
              <a:t>Scikit</a:t>
            </a:r>
            <a:r>
              <a:rPr lang="en-US" sz="2000" dirty="0" smtClean="0"/>
              <a:t>-Learn can be installed by </a:t>
            </a:r>
            <a:r>
              <a:rPr lang="en-US" sz="2000" b="1" dirty="0" err="1" smtClean="0"/>
              <a:t>conda</a:t>
            </a:r>
            <a:r>
              <a:rPr lang="en-US" sz="2000" b="1" dirty="0" smtClean="0"/>
              <a:t> install </a:t>
            </a:r>
            <a:r>
              <a:rPr lang="en-US" sz="2000" b="1" dirty="0" err="1" smtClean="0"/>
              <a:t>scikit</a:t>
            </a:r>
            <a:r>
              <a:rPr lang="en-US" sz="2000" b="1" dirty="0" smtClean="0"/>
              <a:t>-learn=0.19.1  </a:t>
            </a:r>
            <a:r>
              <a:rPr lang="en-US" sz="2000" dirty="0"/>
              <a:t/>
            </a:r>
            <a:br>
              <a:rPr lang="en-US" sz="2000" dirty="0"/>
            </a:br>
            <a:endParaRPr lang="en-US" sz="2000" dirty="0" smtClean="0"/>
          </a:p>
          <a:p>
            <a:pPr marL="457200" indent="-457200">
              <a:buAutoNum type="arabicParenBoth"/>
            </a:pPr>
            <a:endParaRPr lang="en-US" sz="2000" dirty="0"/>
          </a:p>
        </p:txBody>
      </p:sp>
    </p:spTree>
    <p:extLst>
      <p:ext uri="{BB962C8B-B14F-4D97-AF65-F5344CB8AC3E}">
        <p14:creationId xmlns:p14="http://schemas.microsoft.com/office/powerpoint/2010/main" val="4109382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15</a:t>
            </a:fld>
            <a:endParaRPr lang="en-US">
              <a:solidFill>
                <a:srgbClr val="FFFFFF"/>
              </a:solidFill>
            </a:endParaRPr>
          </a:p>
        </p:txBody>
      </p:sp>
      <p:sp>
        <p:nvSpPr>
          <p:cNvPr id="3" name="Rectangle 2"/>
          <p:cNvSpPr/>
          <p:nvPr/>
        </p:nvSpPr>
        <p:spPr>
          <a:xfrm>
            <a:off x="3054736" y="272534"/>
            <a:ext cx="2941254" cy="584775"/>
          </a:xfrm>
          <a:prstGeom prst="rect">
            <a:avLst/>
          </a:prstGeom>
        </p:spPr>
        <p:txBody>
          <a:bodyPr wrap="none">
            <a:spAutoFit/>
          </a:bodyPr>
          <a:lstStyle/>
          <a:p>
            <a:r>
              <a:rPr lang="en-US" sz="3200" dirty="0" smtClean="0">
                <a:solidFill>
                  <a:srgbClr val="84BD00"/>
                </a:solidFill>
              </a:rPr>
              <a:t>Technical Details</a:t>
            </a:r>
            <a:endParaRPr lang="en-US" sz="3200" dirty="0"/>
          </a:p>
        </p:txBody>
      </p:sp>
      <p:sp>
        <p:nvSpPr>
          <p:cNvPr id="4" name="TextBox 3"/>
          <p:cNvSpPr txBox="1"/>
          <p:nvPr/>
        </p:nvSpPr>
        <p:spPr>
          <a:xfrm>
            <a:off x="159136" y="1159931"/>
            <a:ext cx="8839199" cy="3477875"/>
          </a:xfrm>
          <a:prstGeom prst="rect">
            <a:avLst/>
          </a:prstGeom>
          <a:noFill/>
        </p:spPr>
        <p:txBody>
          <a:bodyPr wrap="square" rtlCol="0">
            <a:spAutoFit/>
          </a:bodyPr>
          <a:lstStyle/>
          <a:p>
            <a:r>
              <a:rPr lang="en-US" sz="2000" dirty="0" smtClean="0"/>
              <a:t>xINTERPDF uses </a:t>
            </a:r>
            <a:r>
              <a:rPr lang="en-US" sz="2000" b="1" dirty="0" err="1"/>
              <a:t>diffpy.srreal.pdfcalculator</a:t>
            </a:r>
            <a:r>
              <a:rPr lang="en-US" sz="2000" dirty="0"/>
              <a:t> </a:t>
            </a:r>
            <a:r>
              <a:rPr lang="en-US" sz="2000" dirty="0" smtClean="0"/>
              <a:t>module to calculate PDFs</a:t>
            </a:r>
            <a:r>
              <a:rPr lang="en-US" sz="2000" dirty="0"/>
              <a:t>. (</a:t>
            </a:r>
            <a:r>
              <a:rPr lang="en-US" sz="2000" dirty="0">
                <a:hlinkClick r:id="rId2"/>
              </a:rPr>
              <a:t>http://www.diffpy.org/diffpy.srreal/api/diffpy.srreal.html?highlight=pdfcalculator#diffpy.srreal.pdfcalculator.DebyePDFCalculator</a:t>
            </a:r>
            <a:r>
              <a:rPr lang="en-US" sz="2000" dirty="0" smtClean="0"/>
              <a:t>). </a:t>
            </a:r>
            <a:r>
              <a:rPr lang="en-US" sz="2000" dirty="0"/>
              <a:t> </a:t>
            </a:r>
            <a:r>
              <a:rPr lang="en-US" sz="2000" dirty="0" smtClean="0"/>
              <a:t>Specifically PDF Calculator (PC) and Debye PDF Calculator (DPC) are used to simulate PDF in real and reciprocal spaces, respectively.  </a:t>
            </a:r>
          </a:p>
          <a:p>
            <a:endParaRPr lang="en-US" sz="2000" dirty="0"/>
          </a:p>
          <a:p>
            <a:endParaRPr lang="en-US" sz="2000" dirty="0" smtClean="0"/>
          </a:p>
          <a:p>
            <a:endParaRPr lang="en-US" sz="2000" dirty="0"/>
          </a:p>
          <a:p>
            <a:r>
              <a:rPr lang="en-US" sz="2000" dirty="0"/>
              <a:t/>
            </a:r>
            <a:br>
              <a:rPr lang="en-US" sz="2000" dirty="0"/>
            </a:br>
            <a:endParaRPr lang="en-US" sz="2000" dirty="0" smtClean="0"/>
          </a:p>
          <a:p>
            <a:pPr marL="457200" indent="-457200">
              <a:buAutoNum type="arabicParenBoth"/>
            </a:pPr>
            <a:endParaRPr lang="en-US" sz="2000" dirty="0"/>
          </a:p>
        </p:txBody>
      </p:sp>
    </p:spTree>
    <p:extLst>
      <p:ext uri="{BB962C8B-B14F-4D97-AF65-F5344CB8AC3E}">
        <p14:creationId xmlns:p14="http://schemas.microsoft.com/office/powerpoint/2010/main" val="2467002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16</a:t>
            </a:fld>
            <a:endParaRPr lang="en-US">
              <a:solidFill>
                <a:srgbClr val="FFFFFF"/>
              </a:solidFill>
            </a:endParaRPr>
          </a:p>
        </p:txBody>
      </p:sp>
      <p:sp>
        <p:nvSpPr>
          <p:cNvPr id="3" name="Rectangle 2"/>
          <p:cNvSpPr/>
          <p:nvPr/>
        </p:nvSpPr>
        <p:spPr>
          <a:xfrm>
            <a:off x="2978536" y="272534"/>
            <a:ext cx="3387659" cy="584775"/>
          </a:xfrm>
          <a:prstGeom prst="rect">
            <a:avLst/>
          </a:prstGeom>
        </p:spPr>
        <p:txBody>
          <a:bodyPr wrap="none">
            <a:spAutoFit/>
          </a:bodyPr>
          <a:lstStyle/>
          <a:p>
            <a:r>
              <a:rPr lang="en-US" sz="3200" dirty="0" smtClean="0">
                <a:solidFill>
                  <a:srgbClr val="84BD00"/>
                </a:solidFill>
              </a:rPr>
              <a:t>PDF Calculator (PC)</a:t>
            </a:r>
            <a:endParaRPr lang="en-US" sz="3200" dirty="0"/>
          </a:p>
        </p:txBody>
      </p:sp>
      <mc:AlternateContent xmlns:mc="http://schemas.openxmlformats.org/markup-compatibility/2006" xmlns:a14="http://schemas.microsoft.com/office/drawing/2010/main">
        <mc:Choice Requires="a14">
          <p:sp>
            <p:nvSpPr>
              <p:cNvPr id="4" name="Rectangle 3"/>
              <p:cNvSpPr/>
              <p:nvPr/>
            </p:nvSpPr>
            <p:spPr>
              <a:xfrm>
                <a:off x="0" y="1069539"/>
                <a:ext cx="9084732" cy="4032964"/>
              </a:xfrm>
              <a:prstGeom prst="rect">
                <a:avLst/>
              </a:prstGeom>
            </p:spPr>
            <p:txBody>
              <a:bodyPr wrap="square">
                <a:spAutoFit/>
              </a:bodyPr>
              <a:lstStyle/>
              <a:p>
                <a:pPr algn="just"/>
                <a:r>
                  <a:rPr lang="en-US" sz="2000" dirty="0" smtClean="0"/>
                  <a:t>Given a unit cell, and with periodic boundary conditions applied, the PDF for a crystalline material  can be calculated via</a:t>
                </a:r>
              </a:p>
              <a:p>
                <a:pPr algn="just"/>
                <a:endParaRPr lang="en-US" sz="2000" dirty="0" smtClean="0"/>
              </a:p>
              <a:p>
                <a:pPr algn="ctr"/>
                <a14:m>
                  <m:oMathPara xmlns:m="http://schemas.openxmlformats.org/officeDocument/2006/math">
                    <m:oMathParaPr>
                      <m:jc m:val="center"/>
                    </m:oMathParaPr>
                    <m:oMath xmlns:m="http://schemas.openxmlformats.org/officeDocument/2006/math">
                      <m:r>
                        <a:rPr lang="en-US" sz="2000" b="0" i="1" smtClean="0">
                          <a:latin typeface="Cambria Math"/>
                        </a:rPr>
                        <m:t>𝐺</m:t>
                      </m:r>
                      <m:d>
                        <m:dPr>
                          <m:ctrlPr>
                            <a:rPr lang="en-US" sz="2000" b="0" i="1" smtClean="0">
                              <a:latin typeface="Cambria Math"/>
                            </a:rPr>
                          </m:ctrlPr>
                        </m:dPr>
                        <m:e>
                          <m:r>
                            <a:rPr lang="en-US" sz="2000" b="0" i="1" smtClean="0">
                              <a:latin typeface="Cambria Math"/>
                            </a:rPr>
                            <m:t>𝑟</m:t>
                          </m:r>
                        </m:e>
                      </m:d>
                      <m:r>
                        <a:rPr lang="en-US" sz="2000" b="0" i="1" smtClean="0">
                          <a:latin typeface="Cambria Math"/>
                        </a:rPr>
                        <m:t>=</m:t>
                      </m:r>
                      <m:box>
                        <m:boxPr>
                          <m:ctrlPr>
                            <a:rPr lang="en-US" sz="2000" b="0" i="1" smtClean="0">
                              <a:latin typeface="Cambria Math"/>
                            </a:rPr>
                          </m:ctrlPr>
                        </m:boxPr>
                        <m:e>
                          <m:argPr>
                            <m:argSz m:val="-1"/>
                          </m:argPr>
                          <m:f>
                            <m:fPr>
                              <m:ctrlPr>
                                <a:rPr lang="en-US" sz="2000" b="0" i="1" smtClean="0">
                                  <a:latin typeface="Cambria Math"/>
                                </a:rPr>
                              </m:ctrlPr>
                            </m:fPr>
                            <m:num>
                              <m:r>
                                <a:rPr lang="en-US" sz="2000" b="0" i="1" smtClean="0">
                                  <a:latin typeface="Cambria Math"/>
                                </a:rPr>
                                <m:t>1</m:t>
                              </m:r>
                            </m:num>
                            <m:den>
                              <m:r>
                                <a:rPr lang="en-US" sz="2000" b="0" i="1" smtClean="0">
                                  <a:latin typeface="Cambria Math"/>
                                </a:rPr>
                                <m:t>𝑁𝑟</m:t>
                              </m:r>
                            </m:den>
                          </m:f>
                          <m:nary>
                            <m:naryPr>
                              <m:chr m:val="∑"/>
                              <m:supHide m:val="on"/>
                              <m:ctrlPr>
                                <a:rPr lang="en-US" sz="2000" b="0" i="1" smtClean="0">
                                  <a:latin typeface="Cambria Math"/>
                                </a:rPr>
                              </m:ctrlPr>
                            </m:naryPr>
                            <m:sub>
                              <m:r>
                                <m:rPr>
                                  <m:brk m:alnAt="7"/>
                                </m:rPr>
                                <a:rPr lang="en-US" sz="2000" b="0" i="1" smtClean="0">
                                  <a:latin typeface="Cambria Math"/>
                                </a:rPr>
                                <m:t>𝑖</m:t>
                              </m:r>
                            </m:sub>
                            <m:sup/>
                            <m:e>
                              <m:nary>
                                <m:naryPr>
                                  <m:chr m:val="∑"/>
                                  <m:supHide m:val="on"/>
                                  <m:ctrlPr>
                                    <a:rPr lang="en-US" sz="2000" b="0" i="1" smtClean="0">
                                      <a:latin typeface="Cambria Math"/>
                                    </a:rPr>
                                  </m:ctrlPr>
                                </m:naryPr>
                                <m:sub>
                                  <m:r>
                                    <m:rPr>
                                      <m:brk m:alnAt="7"/>
                                    </m:rPr>
                                    <a:rPr lang="en-US" sz="2000" b="0" i="1" smtClean="0">
                                      <a:latin typeface="Cambria Math"/>
                                    </a:rPr>
                                    <m:t>𝑗</m:t>
                                  </m:r>
                                  <m:r>
                                    <a:rPr lang="en-US" sz="2000" b="0" i="1" smtClean="0">
                                      <a:latin typeface="Cambria Math"/>
                                      <a:ea typeface="Cambria Math"/>
                                    </a:rPr>
                                    <m:t>≠</m:t>
                                  </m:r>
                                  <m:r>
                                    <a:rPr lang="en-US" sz="2000" b="0" i="1" smtClean="0">
                                      <a:latin typeface="Cambria Math"/>
                                      <a:ea typeface="Cambria Math"/>
                                    </a:rPr>
                                    <m:t>𝑖</m:t>
                                  </m:r>
                                </m:sub>
                                <m:sup/>
                                <m:e>
                                  <m:d>
                                    <m:dPr>
                                      <m:begChr m:val="{"/>
                                      <m:endChr m:val="}"/>
                                      <m:ctrlPr>
                                        <a:rPr lang="en-US" sz="2000" b="0" i="1" smtClean="0">
                                          <a:latin typeface="Cambria Math"/>
                                        </a:rPr>
                                      </m:ctrlPr>
                                    </m:dPr>
                                    <m:e>
                                      <m:f>
                                        <m:fPr>
                                          <m:ctrlPr>
                                            <a:rPr lang="en-US" sz="2000" b="0" i="1" smtClean="0">
                                              <a:latin typeface="Cambria Math"/>
                                            </a:rPr>
                                          </m:ctrlPr>
                                        </m:fPr>
                                        <m:num>
                                          <m:sSub>
                                            <m:sSubPr>
                                              <m:ctrlPr>
                                                <a:rPr lang="en-US" sz="2000" b="0" i="1" smtClean="0">
                                                  <a:latin typeface="Cambria Math"/>
                                                </a:rPr>
                                              </m:ctrlPr>
                                            </m:sSubPr>
                                            <m:e>
                                              <m:r>
                                                <a:rPr lang="en-US" sz="2000" b="0" i="1" smtClean="0">
                                                  <a:latin typeface="Cambria Math"/>
                                                </a:rPr>
                                                <m:t>𝑓</m:t>
                                              </m:r>
                                            </m:e>
                                            <m:sub>
                                              <m:r>
                                                <a:rPr lang="en-US" sz="2000" b="0" i="1" smtClean="0">
                                                  <a:latin typeface="Cambria Math"/>
                                                </a:rPr>
                                                <m:t>𝑖</m:t>
                                              </m:r>
                                            </m:sub>
                                          </m:sSub>
                                          <m:sSub>
                                            <m:sSubPr>
                                              <m:ctrlPr>
                                                <a:rPr lang="en-US" sz="2000" b="0" i="1" smtClean="0">
                                                  <a:latin typeface="Cambria Math"/>
                                                </a:rPr>
                                              </m:ctrlPr>
                                            </m:sSubPr>
                                            <m:e>
                                              <m:r>
                                                <a:rPr lang="en-US" sz="2000" b="0" i="1" smtClean="0">
                                                  <a:latin typeface="Cambria Math"/>
                                                </a:rPr>
                                                <m:t>𝑓</m:t>
                                              </m:r>
                                            </m:e>
                                            <m:sub>
                                              <m:r>
                                                <a:rPr lang="en-US" sz="2000" b="0" i="1" smtClean="0">
                                                  <a:latin typeface="Cambria Math"/>
                                                </a:rPr>
                                                <m:t>𝑗</m:t>
                                              </m:r>
                                            </m:sub>
                                          </m:sSub>
                                        </m:num>
                                        <m:den>
                                          <m:sSubSup>
                                            <m:sSubSupPr>
                                              <m:ctrlPr>
                                                <a:rPr lang="en-US" sz="2000" b="0" i="1" smtClean="0">
                                                  <a:latin typeface="Cambria Math"/>
                                                </a:rPr>
                                              </m:ctrlPr>
                                            </m:sSubSupPr>
                                            <m:e>
                                              <m:r>
                                                <a:rPr lang="en-US" sz="2000" b="0" i="1" smtClean="0">
                                                  <a:latin typeface="Cambria Math"/>
                                                </a:rPr>
                                                <m:t>&lt;</m:t>
                                              </m:r>
                                              <m:r>
                                                <a:rPr lang="en-US" sz="2000" b="0" i="1" smtClean="0">
                                                  <a:latin typeface="Cambria Math"/>
                                                </a:rPr>
                                                <m:t>𝑓</m:t>
                                              </m:r>
                                              <m:r>
                                                <a:rPr lang="en-US" sz="2000" b="0" i="1" smtClean="0">
                                                  <a:latin typeface="Cambria Math"/>
                                                </a:rPr>
                                                <m:t>&gt;</m:t>
                                              </m:r>
                                            </m:e>
                                            <m:sub/>
                                            <m:sup>
                                              <m:r>
                                                <a:rPr lang="en-US" sz="2000" b="0" i="1" smtClean="0">
                                                  <a:latin typeface="Cambria Math"/>
                                                </a:rPr>
                                                <m:t>2</m:t>
                                              </m:r>
                                            </m:sup>
                                          </m:sSubSup>
                                        </m:den>
                                      </m:f>
                                      <m:r>
                                        <m:rPr>
                                          <m:sty m:val="p"/>
                                        </m:rPr>
                                        <a:rPr lang="en-US" sz="2000" b="0" i="0" smtClean="0">
                                          <a:latin typeface="Cambria Math"/>
                                        </a:rPr>
                                        <m:t>exp</m:t>
                                      </m:r>
                                      <m:r>
                                        <a:rPr lang="en-US" sz="2000" b="0" i="1" smtClean="0">
                                          <a:latin typeface="Cambria Math"/>
                                        </a:rPr>
                                        <m:t>⁡</m:t>
                                      </m:r>
                                      <m:d>
                                        <m:dPr>
                                          <m:begChr m:val="["/>
                                          <m:endChr m:val="]"/>
                                          <m:ctrlPr>
                                            <a:rPr lang="en-US" sz="2000" b="0" i="1" smtClean="0">
                                              <a:latin typeface="Cambria Math"/>
                                            </a:rPr>
                                          </m:ctrlPr>
                                        </m:dPr>
                                        <m:e>
                                          <m:f>
                                            <m:fPr>
                                              <m:ctrlPr>
                                                <a:rPr lang="en-US" sz="2000" b="0" i="1" smtClean="0">
                                                  <a:latin typeface="Cambria Math"/>
                                                </a:rPr>
                                              </m:ctrlPr>
                                            </m:fPr>
                                            <m:num>
                                              <m:r>
                                                <a:rPr lang="en-US" sz="2000" b="0" i="1" smtClean="0">
                                                  <a:latin typeface="Cambria Math"/>
                                                </a:rPr>
                                                <m:t>−</m:t>
                                              </m:r>
                                              <m:sSup>
                                                <m:sSupPr>
                                                  <m:ctrlPr>
                                                    <a:rPr lang="en-US" sz="2000" b="0" i="1" smtClean="0">
                                                      <a:latin typeface="Cambria Math"/>
                                                    </a:rPr>
                                                  </m:ctrlPr>
                                                </m:sSupPr>
                                                <m:e>
                                                  <m:r>
                                                    <a:rPr lang="en-US" sz="2000" b="0" i="1" smtClean="0">
                                                      <a:latin typeface="Cambria Math"/>
                                                    </a:rPr>
                                                    <m:t>(</m:t>
                                                  </m:r>
                                                  <m:r>
                                                    <a:rPr lang="en-US" sz="2000" b="0" i="1" smtClean="0">
                                                      <a:latin typeface="Cambria Math"/>
                                                    </a:rPr>
                                                    <m:t>𝑟</m:t>
                                                  </m:r>
                                                  <m:r>
                                                    <a:rPr lang="en-US" sz="2000" b="0" i="1" smtClean="0">
                                                      <a:latin typeface="Cambria Math"/>
                                                    </a:rPr>
                                                    <m:t> −</m:t>
                                                  </m:r>
                                                  <m:sSubSup>
                                                    <m:sSubSupPr>
                                                      <m:ctrlPr>
                                                        <a:rPr lang="en-US" sz="2000" b="0" i="1" smtClean="0">
                                                          <a:latin typeface="Cambria Math"/>
                                                        </a:rPr>
                                                      </m:ctrlPr>
                                                    </m:sSubSupPr>
                                                    <m:e>
                                                      <m:r>
                                                        <a:rPr lang="en-US" sz="2000" b="0" i="1" smtClean="0">
                                                          <a:latin typeface="Cambria Math"/>
                                                        </a:rPr>
                                                        <m:t>𝑟</m:t>
                                                      </m:r>
                                                    </m:e>
                                                    <m:sub>
                                                      <m:r>
                                                        <a:rPr lang="en-US" sz="2000" b="0" i="1" smtClean="0">
                                                          <a:latin typeface="Cambria Math"/>
                                                        </a:rPr>
                                                        <m:t>𝑖𝑗</m:t>
                                                      </m:r>
                                                    </m:sub>
                                                    <m:sup/>
                                                  </m:sSubSup>
                                                  <m:r>
                                                    <a:rPr lang="en-US" sz="2000" b="0" i="1" smtClean="0">
                                                      <a:latin typeface="Cambria Math"/>
                                                    </a:rPr>
                                                    <m:t>)</m:t>
                                                  </m:r>
                                                </m:e>
                                                <m:sup>
                                                  <m:r>
                                                    <a:rPr lang="en-US" sz="2000" b="0" i="1" smtClean="0">
                                                      <a:latin typeface="Cambria Math"/>
                                                    </a:rPr>
                                                    <m:t>2</m:t>
                                                  </m:r>
                                                </m:sup>
                                              </m:sSup>
                                            </m:num>
                                            <m:den>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ea typeface="Cambria Math"/>
                                                        </a:rPr>
                                                        <m:t>𝜎</m:t>
                                                      </m:r>
                                                    </m:e>
                                                    <m:sub>
                                                      <m:r>
                                                        <a:rPr lang="en-US" sz="2000" b="0" i="1" smtClean="0">
                                                          <a:latin typeface="Cambria Math"/>
                                                        </a:rPr>
                                                        <m:t>𝑖𝑗</m:t>
                                                      </m:r>
                                                    </m:sub>
                                                  </m:sSub>
                                                </m:e>
                                                <m:sup>
                                                  <m:r>
                                                    <a:rPr lang="en-US" sz="2000" b="0" i="1" smtClean="0">
                                                      <a:latin typeface="Cambria Math"/>
                                                    </a:rPr>
                                                    <m:t>2</m:t>
                                                  </m:r>
                                                </m:sup>
                                              </m:sSup>
                                            </m:den>
                                          </m:f>
                                        </m:e>
                                      </m:d>
                                    </m:e>
                                  </m:d>
                                  <m:r>
                                    <a:rPr lang="en-US" sz="2000" b="0" i="1" smtClean="0">
                                      <a:latin typeface="Cambria Math"/>
                                    </a:rPr>
                                    <m:t>−4</m:t>
                                  </m:r>
                                  <m:r>
                                    <a:rPr lang="en-US" sz="2000" b="0" i="1" smtClean="0">
                                      <a:latin typeface="Cambria Math"/>
                                      <a:ea typeface="Cambria Math"/>
                                    </a:rPr>
                                    <m:t>𝜋</m:t>
                                  </m:r>
                                  <m:r>
                                    <a:rPr lang="en-US" sz="2000" b="0" i="1" smtClean="0">
                                      <a:latin typeface="Cambria Math"/>
                                      <a:ea typeface="Cambria Math"/>
                                    </a:rPr>
                                    <m:t>𝑟</m:t>
                                  </m:r>
                                  <m:sSub>
                                    <m:sSubPr>
                                      <m:ctrlPr>
                                        <a:rPr lang="en-US" sz="2000" b="0" i="1" smtClean="0">
                                          <a:latin typeface="Cambria Math"/>
                                          <a:ea typeface="Cambria Math"/>
                                        </a:rPr>
                                      </m:ctrlPr>
                                    </m:sSubPr>
                                    <m:e>
                                      <m:r>
                                        <a:rPr lang="en-US" sz="2000" b="0" i="1" smtClean="0">
                                          <a:latin typeface="Cambria Math"/>
                                          <a:ea typeface="Cambria Math"/>
                                        </a:rPr>
                                        <m:t>𝜌</m:t>
                                      </m:r>
                                    </m:e>
                                    <m:sub>
                                      <m:r>
                                        <a:rPr lang="en-US" sz="2000" b="0" i="1" smtClean="0">
                                          <a:latin typeface="Cambria Math"/>
                                          <a:ea typeface="Cambria Math"/>
                                        </a:rPr>
                                        <m:t>0</m:t>
                                      </m:r>
                                    </m:sub>
                                  </m:sSub>
                                </m:e>
                              </m:nary>
                            </m:e>
                          </m:nary>
                        </m:e>
                      </m:box>
                    </m:oMath>
                  </m:oMathPara>
                </a14:m>
                <a:endParaRPr lang="en-US" sz="2000" dirty="0" smtClean="0"/>
              </a:p>
              <a:p>
                <a:pPr algn="ctr"/>
                <a:endParaRPr lang="en-US" sz="2000" dirty="0" smtClean="0"/>
              </a:p>
              <a:p>
                <a:r>
                  <a:rPr lang="en-US" sz="2000" dirty="0" smtClean="0"/>
                  <a:t>Where </a:t>
                </a:r>
                <a14:m>
                  <m:oMath xmlns:m="http://schemas.openxmlformats.org/officeDocument/2006/math">
                    <m:sSub>
                      <m:sSubPr>
                        <m:ctrlPr>
                          <a:rPr lang="en-US" sz="2000" i="1" smtClean="0">
                            <a:latin typeface="Cambria Math"/>
                          </a:rPr>
                        </m:ctrlPr>
                      </m:sSubPr>
                      <m:e>
                        <m:r>
                          <a:rPr lang="en-US" sz="2000" i="1" smtClean="0">
                            <a:latin typeface="Cambria Math"/>
                            <a:ea typeface="Cambria Math"/>
                          </a:rPr>
                          <m:t>𝜎</m:t>
                        </m:r>
                      </m:e>
                      <m:sub>
                        <m:r>
                          <a:rPr lang="en-US" sz="2000" b="0" i="1" smtClean="0">
                            <a:latin typeface="Cambria Math"/>
                          </a:rPr>
                          <m:t>𝑖𝑗</m:t>
                        </m:r>
                      </m:sub>
                    </m:sSub>
                  </m:oMath>
                </a14:m>
                <a:r>
                  <a:rPr lang="en-US" sz="2000" dirty="0" smtClean="0"/>
                  <a:t> is defined by</a:t>
                </a:r>
              </a:p>
              <a:p>
                <a:pPr/>
                <a14:m>
                  <m:oMathPara xmlns:m="http://schemas.openxmlformats.org/officeDocument/2006/math">
                    <m:oMathParaPr>
                      <m:jc m:val="center"/>
                    </m:oMathParaPr>
                    <m:oMath xmlns:m="http://schemas.openxmlformats.org/officeDocument/2006/math">
                      <m:sSub>
                        <m:sSubPr>
                          <m:ctrlPr>
                            <a:rPr lang="en-US" sz="2000" i="1" smtClean="0">
                              <a:latin typeface="Cambria Math"/>
                            </a:rPr>
                          </m:ctrlPr>
                        </m:sSubPr>
                        <m:e>
                          <m:r>
                            <a:rPr lang="en-US" sz="2000" i="1" smtClean="0">
                              <a:latin typeface="Cambria Math"/>
                              <a:ea typeface="Cambria Math"/>
                            </a:rPr>
                            <m:t>𝜎</m:t>
                          </m:r>
                        </m:e>
                        <m:sub>
                          <m:r>
                            <a:rPr lang="en-US" sz="2000" b="0" i="1" smtClean="0">
                              <a:latin typeface="Cambria Math"/>
                            </a:rPr>
                            <m:t>𝑖𝑗</m:t>
                          </m:r>
                        </m:sub>
                      </m:sSub>
                      <m:r>
                        <a:rPr lang="en-US" sz="2000" b="0" i="1" smtClean="0">
                          <a:latin typeface="Cambria Math"/>
                        </a:rPr>
                        <m:t>= </m:t>
                      </m:r>
                      <m:sSubSup>
                        <m:sSubSupPr>
                          <m:ctrlPr>
                            <a:rPr lang="en-US" sz="2000" b="0" i="1" smtClean="0">
                              <a:latin typeface="Cambria Math"/>
                            </a:rPr>
                          </m:ctrlPr>
                        </m:sSubSupPr>
                        <m:e>
                          <m:r>
                            <a:rPr lang="en-US" sz="2000" b="0" i="1" smtClean="0">
                              <a:latin typeface="Cambria Math"/>
                              <a:ea typeface="Cambria Math"/>
                            </a:rPr>
                            <m:t>𝜎</m:t>
                          </m:r>
                        </m:e>
                        <m:sub>
                          <m:r>
                            <a:rPr lang="en-US" sz="2000" b="0" i="1" smtClean="0">
                              <a:latin typeface="Cambria Math"/>
                            </a:rPr>
                            <m:t>𝑖𝑗</m:t>
                          </m:r>
                        </m:sub>
                        <m:sup>
                          <m:r>
                            <a:rPr lang="en-US" sz="2000" b="0" i="1" smtClean="0">
                              <a:latin typeface="Cambria Math"/>
                            </a:rPr>
                            <m:t>′</m:t>
                          </m:r>
                        </m:sup>
                      </m:sSubSup>
                      <m:rad>
                        <m:radPr>
                          <m:degHide m:val="on"/>
                          <m:ctrlPr>
                            <a:rPr lang="en-US" sz="2000" b="0" i="1" smtClean="0">
                              <a:latin typeface="Cambria Math"/>
                            </a:rPr>
                          </m:ctrlPr>
                        </m:radPr>
                        <m:deg/>
                        <m:e>
                          <m:r>
                            <a:rPr lang="en-US" sz="2000" b="0" i="1" smtClean="0">
                              <a:latin typeface="Cambria Math"/>
                            </a:rPr>
                            <m:t>1 −</m:t>
                          </m:r>
                          <m:f>
                            <m:fPr>
                              <m:ctrlPr>
                                <a:rPr lang="en-US" sz="2000" b="0" i="1" smtClean="0">
                                  <a:latin typeface="Cambria Math"/>
                                </a:rPr>
                              </m:ctrlPr>
                            </m:fPr>
                            <m:num>
                              <m:sSub>
                                <m:sSubPr>
                                  <m:ctrlPr>
                                    <a:rPr lang="en-US" sz="2000" b="0" i="1" smtClean="0">
                                      <a:latin typeface="Cambria Math"/>
                                    </a:rPr>
                                  </m:ctrlPr>
                                </m:sSubPr>
                                <m:e>
                                  <m:r>
                                    <a:rPr lang="en-US" sz="2000" b="0" i="1" smtClean="0">
                                      <a:latin typeface="Cambria Math"/>
                                      <a:ea typeface="Cambria Math"/>
                                    </a:rPr>
                                    <m:t>𝛿</m:t>
                                  </m:r>
                                </m:e>
                                <m:sub>
                                  <m:r>
                                    <a:rPr lang="en-US" sz="2000" b="0" i="1" smtClean="0">
                                      <a:latin typeface="Cambria Math"/>
                                    </a:rPr>
                                    <m:t>1</m:t>
                                  </m:r>
                                </m:sub>
                              </m:sSub>
                            </m:num>
                            <m:den>
                              <m:sSub>
                                <m:sSubPr>
                                  <m:ctrlPr>
                                    <a:rPr lang="en-US" sz="2000" b="0" i="1" smtClean="0">
                                      <a:latin typeface="Cambria Math"/>
                                    </a:rPr>
                                  </m:ctrlPr>
                                </m:sSubPr>
                                <m:e>
                                  <m:r>
                                    <a:rPr lang="en-US" sz="2000" b="0" i="1" smtClean="0">
                                      <a:latin typeface="Cambria Math"/>
                                    </a:rPr>
                                    <m:t>𝑟</m:t>
                                  </m:r>
                                </m:e>
                                <m:sub>
                                  <m:r>
                                    <a:rPr lang="en-US" sz="2000" b="0" i="1" smtClean="0">
                                      <a:latin typeface="Cambria Math"/>
                                    </a:rPr>
                                    <m:t>𝑖𝑗</m:t>
                                  </m:r>
                                </m:sub>
                              </m:sSub>
                            </m:den>
                          </m:f>
                          <m:r>
                            <a:rPr lang="en-US" sz="2000" b="0" i="1" smtClean="0">
                              <a:latin typeface="Cambria Math"/>
                            </a:rPr>
                            <m:t> −</m:t>
                          </m:r>
                          <m:f>
                            <m:fPr>
                              <m:ctrlPr>
                                <a:rPr lang="en-US" sz="2000" b="0" i="1" smtClean="0">
                                  <a:latin typeface="Cambria Math"/>
                                </a:rPr>
                              </m:ctrlPr>
                            </m:fPr>
                            <m:num>
                              <m:sSub>
                                <m:sSubPr>
                                  <m:ctrlPr>
                                    <a:rPr lang="en-US" sz="2000" b="0" i="1" smtClean="0">
                                      <a:latin typeface="Cambria Math"/>
                                    </a:rPr>
                                  </m:ctrlPr>
                                </m:sSubPr>
                                <m:e>
                                  <m:r>
                                    <a:rPr lang="en-US" sz="2000" b="0" i="1" smtClean="0">
                                      <a:latin typeface="Cambria Math"/>
                                      <a:ea typeface="Cambria Math"/>
                                    </a:rPr>
                                    <m:t>𝛿</m:t>
                                  </m:r>
                                </m:e>
                                <m:sub>
                                  <m:r>
                                    <a:rPr lang="en-US" sz="2000" b="0" i="1" smtClean="0">
                                      <a:latin typeface="Cambria Math"/>
                                    </a:rPr>
                                    <m:t>2</m:t>
                                  </m:r>
                                </m:sub>
                              </m:sSub>
                            </m:num>
                            <m:den>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rPr>
                                        <m:t>𝑟</m:t>
                                      </m:r>
                                    </m:e>
                                    <m:sub>
                                      <m:r>
                                        <a:rPr lang="en-US" sz="2000" b="0" i="1" smtClean="0">
                                          <a:latin typeface="Cambria Math"/>
                                        </a:rPr>
                                        <m:t>𝑖𝑗</m:t>
                                      </m:r>
                                    </m:sub>
                                  </m:sSub>
                                </m:e>
                                <m:sup>
                                  <m:r>
                                    <a:rPr lang="en-US" sz="2000" b="0" i="1" smtClean="0">
                                      <a:latin typeface="Cambria Math"/>
                                    </a:rPr>
                                    <m:t>2</m:t>
                                  </m:r>
                                </m:sup>
                              </m:sSup>
                            </m:den>
                          </m:f>
                          <m:r>
                            <a:rPr lang="en-US" sz="2000" b="0" i="1" smtClean="0">
                              <a:latin typeface="Cambria Math"/>
                            </a:rPr>
                            <m:t>+ </m:t>
                          </m:r>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rPr>
                                    <m:t>𝑄</m:t>
                                  </m:r>
                                </m:e>
                                <m:sub>
                                  <m:r>
                                    <a:rPr lang="en-US" sz="2000" b="0" i="1" smtClean="0">
                                      <a:latin typeface="Cambria Math"/>
                                    </a:rPr>
                                    <m:t>𝑏𝑟𝑜𝑎𝑑</m:t>
                                  </m:r>
                                </m:sub>
                              </m:sSub>
                            </m:e>
                            <m:sup>
                              <m:r>
                                <a:rPr lang="en-US" sz="2000" b="0" i="1" smtClean="0">
                                  <a:latin typeface="Cambria Math"/>
                                </a:rPr>
                                <m:t>2</m:t>
                              </m:r>
                            </m:sup>
                          </m:sSup>
                          <m:sSup>
                            <m:sSupPr>
                              <m:ctrlPr>
                                <a:rPr lang="en-US" sz="2000" b="0" i="1" smtClean="0">
                                  <a:latin typeface="Cambria Math"/>
                                </a:rPr>
                              </m:ctrlPr>
                            </m:sSupPr>
                            <m:e>
                              <m:sSub>
                                <m:sSubPr>
                                  <m:ctrlPr>
                                    <a:rPr lang="en-US" sz="2000" b="0" i="1" smtClean="0">
                                      <a:latin typeface="Cambria Math"/>
                                    </a:rPr>
                                  </m:ctrlPr>
                                </m:sSubPr>
                                <m:e>
                                  <m:r>
                                    <a:rPr lang="en-US" sz="2000" b="0" i="1" smtClean="0">
                                      <a:latin typeface="Cambria Math"/>
                                    </a:rPr>
                                    <m:t>𝑟</m:t>
                                  </m:r>
                                </m:e>
                                <m:sub>
                                  <m:r>
                                    <a:rPr lang="en-US" sz="2000" b="0" i="1" smtClean="0">
                                      <a:latin typeface="Cambria Math"/>
                                    </a:rPr>
                                    <m:t>𝑖𝑗</m:t>
                                  </m:r>
                                </m:sub>
                              </m:sSub>
                            </m:e>
                            <m:sup>
                              <m:r>
                                <a:rPr lang="en-US" sz="2000" b="0" i="1" smtClean="0">
                                  <a:latin typeface="Cambria Math"/>
                                </a:rPr>
                                <m:t>2</m:t>
                              </m:r>
                            </m:sup>
                          </m:sSup>
                        </m:e>
                      </m:rad>
                    </m:oMath>
                  </m:oMathPara>
                </a14:m>
                <a:endParaRPr lang="en-US" sz="2000" dirty="0" smtClean="0"/>
              </a:p>
              <a:p>
                <a:endParaRPr lang="en-US" sz="2000" dirty="0"/>
              </a:p>
              <a:p>
                <a:endParaRPr lang="en-US" sz="2000" dirty="0"/>
              </a:p>
              <a:p>
                <a:endParaRPr lang="en-US" sz="2000" dirty="0" smtClean="0"/>
              </a:p>
            </p:txBody>
          </p:sp>
        </mc:Choice>
        <mc:Fallback xmlns="">
          <p:sp>
            <p:nvSpPr>
              <p:cNvPr id="4" name="Rectangle 3"/>
              <p:cNvSpPr>
                <a:spLocks noRot="1" noChangeAspect="1" noMove="1" noResize="1" noEditPoints="1" noAdjustHandles="1" noChangeArrowheads="1" noChangeShapeType="1" noTextEdit="1"/>
              </p:cNvSpPr>
              <p:nvPr/>
            </p:nvSpPr>
            <p:spPr>
              <a:xfrm>
                <a:off x="0" y="1069539"/>
                <a:ext cx="9084732" cy="4032964"/>
              </a:xfrm>
              <a:prstGeom prst="rect">
                <a:avLst/>
              </a:prstGeom>
              <a:blipFill rotWithShape="1">
                <a:blip r:embed="rId2"/>
                <a:stretch>
                  <a:fillRect l="-671" t="-755" r="-6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 y="4345507"/>
                <a:ext cx="9084733" cy="2284536"/>
              </a:xfrm>
              <a:prstGeom prst="rect">
                <a:avLst/>
              </a:prstGeom>
            </p:spPr>
            <p:txBody>
              <a:bodyPr wrap="square">
                <a:spAutoFit/>
              </a:bodyPr>
              <a:lstStyle/>
              <a:p>
                <a:pPr algn="just"/>
                <a:r>
                  <a:rPr lang="en-US" sz="2000" dirty="0" smtClean="0"/>
                  <a:t>Here, f</a:t>
                </a:r>
                <a:r>
                  <a:rPr lang="en-US" sz="2000" baseline="-25000" dirty="0" smtClean="0"/>
                  <a:t>i</a:t>
                </a:r>
                <a:r>
                  <a:rPr lang="en-US" sz="2000" dirty="0" smtClean="0"/>
                  <a:t>, f</a:t>
                </a:r>
                <a:r>
                  <a:rPr lang="en-US" sz="2000" baseline="-25000" dirty="0" smtClean="0"/>
                  <a:t>j</a:t>
                </a:r>
                <a:r>
                  <a:rPr lang="en-US" sz="2000" dirty="0" smtClean="0"/>
                  <a:t> and &lt;f&gt; are X-ray form factor for species </a:t>
                </a:r>
                <a:r>
                  <a:rPr lang="en-US" sz="2000" dirty="0" err="1" smtClean="0"/>
                  <a:t>i</a:t>
                </a:r>
                <a:r>
                  <a:rPr lang="en-US" sz="2000" dirty="0" smtClean="0"/>
                  <a:t> and j, and average value weighted by concentration. N is the number of atoms in the unit cell. </a:t>
                </a:r>
                <a14:m>
                  <m:oMath xmlns:m="http://schemas.openxmlformats.org/officeDocument/2006/math">
                    <m:sSub>
                      <m:sSubPr>
                        <m:ctrlPr>
                          <a:rPr lang="en-US" sz="2000" i="1" smtClean="0">
                            <a:latin typeface="Cambria Math"/>
                          </a:rPr>
                        </m:ctrlPr>
                      </m:sSubPr>
                      <m:e>
                        <m:r>
                          <a:rPr lang="en-US" sz="2000" i="1" smtClean="0">
                            <a:latin typeface="Cambria Math"/>
                            <a:ea typeface="Cambria Math"/>
                          </a:rPr>
                          <m:t>𝜌</m:t>
                        </m:r>
                      </m:e>
                      <m:sub>
                        <m:r>
                          <a:rPr lang="en-US" sz="2000" b="0" i="1" smtClean="0">
                            <a:latin typeface="Cambria Math"/>
                          </a:rPr>
                          <m:t>0</m:t>
                        </m:r>
                      </m:sub>
                    </m:sSub>
                  </m:oMath>
                </a14:m>
                <a:r>
                  <a:rPr lang="en-US" sz="2000" dirty="0" smtClean="0"/>
                  <a:t> is the atomic density. </a:t>
                </a:r>
                <a14:m>
                  <m:oMath xmlns:m="http://schemas.openxmlformats.org/officeDocument/2006/math">
                    <m:sSubSup>
                      <m:sSubSupPr>
                        <m:ctrlPr>
                          <a:rPr lang="en-US" sz="2000" i="1">
                            <a:latin typeface="Cambria Math"/>
                          </a:rPr>
                        </m:ctrlPr>
                      </m:sSubSupPr>
                      <m:e>
                        <m:r>
                          <a:rPr lang="en-US" sz="2000" i="1">
                            <a:latin typeface="Cambria Math"/>
                            <a:ea typeface="Cambria Math"/>
                          </a:rPr>
                          <m:t>𝜎</m:t>
                        </m:r>
                      </m:e>
                      <m:sub>
                        <m:r>
                          <a:rPr lang="en-US" sz="2000" i="1">
                            <a:latin typeface="Cambria Math"/>
                          </a:rPr>
                          <m:t>𝑖𝑗</m:t>
                        </m:r>
                      </m:sub>
                      <m:sup>
                        <m:r>
                          <a:rPr lang="en-US" sz="2000" i="1">
                            <a:latin typeface="Cambria Math"/>
                          </a:rPr>
                          <m:t>′</m:t>
                        </m:r>
                      </m:sup>
                    </m:sSubSup>
                  </m:oMath>
                </a14:m>
                <a:r>
                  <a:rPr lang="en-US" sz="2000" dirty="0" smtClean="0"/>
                  <a:t> is </a:t>
                </a:r>
                <a:r>
                  <a:rPr lang="en-US" sz="2000" dirty="0"/>
                  <a:t>the root mean squared displacement coming from the atomic displacement </a:t>
                </a:r>
                <a:r>
                  <a:rPr lang="en-US" sz="2000" dirty="0" smtClean="0"/>
                  <a:t>parameters (</a:t>
                </a:r>
                <a:r>
                  <a:rPr lang="en-US" sz="2000" dirty="0"/>
                  <a:t>ADP) tensors of the atom-pair. </a:t>
                </a:r>
                <a14:m>
                  <m:oMath xmlns:m="http://schemas.openxmlformats.org/officeDocument/2006/math">
                    <m:sSub>
                      <m:sSubPr>
                        <m:ctrlPr>
                          <a:rPr lang="en-US" sz="2000" i="1" dirty="0" smtClean="0">
                            <a:latin typeface="Cambria Math"/>
                          </a:rPr>
                        </m:ctrlPr>
                      </m:sSubPr>
                      <m:e>
                        <m:r>
                          <a:rPr lang="en-US" sz="2000" i="1" dirty="0" smtClean="0">
                            <a:latin typeface="Cambria Math"/>
                            <a:ea typeface="Cambria Math"/>
                          </a:rPr>
                          <m:t>𝛿</m:t>
                        </m:r>
                      </m:e>
                      <m:sub>
                        <m:r>
                          <a:rPr lang="en-US" sz="2000" b="0" i="1" dirty="0" smtClean="0">
                            <a:latin typeface="Cambria Math"/>
                          </a:rPr>
                          <m:t>1</m:t>
                        </m:r>
                      </m:sub>
                    </m:sSub>
                    <m:r>
                      <a:rPr lang="en-US" sz="2000" b="0" i="1" dirty="0" smtClean="0">
                        <a:latin typeface="Cambria Math"/>
                      </a:rPr>
                      <m:t> </m:t>
                    </m:r>
                  </m:oMath>
                </a14:m>
                <a:r>
                  <a:rPr lang="en-US" sz="2000" dirty="0"/>
                  <a:t>and </a:t>
                </a:r>
                <a14:m>
                  <m:oMath xmlns:m="http://schemas.openxmlformats.org/officeDocument/2006/math">
                    <m:sSub>
                      <m:sSubPr>
                        <m:ctrlPr>
                          <a:rPr lang="en-US" sz="2000" i="1" dirty="0" smtClean="0">
                            <a:latin typeface="Cambria Math"/>
                          </a:rPr>
                        </m:ctrlPr>
                      </m:sSubPr>
                      <m:e>
                        <m:r>
                          <a:rPr lang="en-US" sz="2000" i="1" dirty="0" smtClean="0">
                            <a:latin typeface="Cambria Math"/>
                            <a:ea typeface="Cambria Math"/>
                          </a:rPr>
                          <m:t>𝛿</m:t>
                        </m:r>
                      </m:e>
                      <m:sub>
                        <m:r>
                          <a:rPr lang="en-US" sz="2000" b="0" i="1" dirty="0" smtClean="0">
                            <a:latin typeface="Cambria Math"/>
                          </a:rPr>
                          <m:t>2</m:t>
                        </m:r>
                      </m:sub>
                    </m:sSub>
                  </m:oMath>
                </a14:m>
                <a:r>
                  <a:rPr lang="en-US" sz="2000" dirty="0"/>
                  <a:t> are corrections that can be </a:t>
                </a:r>
                <a:r>
                  <a:rPr lang="en-US" sz="2000" dirty="0" smtClean="0"/>
                  <a:t>separately used </a:t>
                </a:r>
                <a:r>
                  <a:rPr lang="en-US" sz="2000" dirty="0"/>
                  <a:t>to account for correlated atomic motion </a:t>
                </a:r>
                <a:r>
                  <a:rPr lang="en-US" sz="2000" dirty="0" smtClean="0"/>
                  <a:t>and </a:t>
                </a:r>
                <a14:m>
                  <m:oMath xmlns:m="http://schemas.openxmlformats.org/officeDocument/2006/math">
                    <m:sSub>
                      <m:sSubPr>
                        <m:ctrlPr>
                          <a:rPr lang="en-US" sz="2000" i="1" dirty="0" smtClean="0">
                            <a:latin typeface="Cambria Math"/>
                          </a:rPr>
                        </m:ctrlPr>
                      </m:sSubPr>
                      <m:e>
                        <m:r>
                          <a:rPr lang="en-US" sz="2000" b="0" i="1" dirty="0" smtClean="0">
                            <a:latin typeface="Cambria Math"/>
                          </a:rPr>
                          <m:t>𝑄</m:t>
                        </m:r>
                      </m:e>
                      <m:sub>
                        <m:r>
                          <a:rPr lang="en-US" sz="2000" b="0" i="1" dirty="0" smtClean="0">
                            <a:latin typeface="Cambria Math"/>
                          </a:rPr>
                          <m:t>𝑏𝑟𝑜𝑎𝑑</m:t>
                        </m:r>
                      </m:sub>
                    </m:sSub>
                  </m:oMath>
                </a14:m>
                <a:r>
                  <a:rPr lang="en-US" sz="2000" i="1" dirty="0" smtClean="0"/>
                  <a:t> </a:t>
                </a:r>
                <a:r>
                  <a:rPr lang="en-US" sz="2000" dirty="0"/>
                  <a:t>is an instrumental </a:t>
                </a:r>
                <a:r>
                  <a:rPr lang="en-US" sz="2000" dirty="0" smtClean="0"/>
                  <a:t>broadening factor </a:t>
                </a:r>
                <a:r>
                  <a:rPr lang="en-US" sz="2000" dirty="0"/>
                  <a:t>coming from the finite </a:t>
                </a:r>
                <a:r>
                  <a:rPr lang="en-US" sz="2000" dirty="0" smtClean="0"/>
                  <a:t>Q resolution </a:t>
                </a:r>
                <a:r>
                  <a:rPr lang="en-US" sz="2000" dirty="0"/>
                  <a:t>of the </a:t>
                </a:r>
                <a:r>
                  <a:rPr lang="en-US" sz="2000" dirty="0" smtClean="0"/>
                  <a:t>experiment.</a:t>
                </a:r>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1" y="4345507"/>
                <a:ext cx="9084733" cy="2284536"/>
              </a:xfrm>
              <a:prstGeom prst="rect">
                <a:avLst/>
              </a:prstGeom>
              <a:blipFill rotWithShape="1">
                <a:blip r:embed="rId3"/>
                <a:stretch>
                  <a:fillRect l="-671" t="-1333" r="-671" b="-3733"/>
                </a:stretch>
              </a:blipFill>
            </p:spPr>
            <p:txBody>
              <a:bodyPr/>
              <a:lstStyle/>
              <a:p>
                <a:r>
                  <a:rPr lang="en-US">
                    <a:noFill/>
                  </a:rPr>
                  <a:t> </a:t>
                </a:r>
              </a:p>
            </p:txBody>
          </p:sp>
        </mc:Fallback>
      </mc:AlternateContent>
    </p:spTree>
    <p:extLst>
      <p:ext uri="{BB962C8B-B14F-4D97-AF65-F5344CB8AC3E}">
        <p14:creationId xmlns:p14="http://schemas.microsoft.com/office/powerpoint/2010/main" val="887360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17</a:t>
            </a:fld>
            <a:endParaRPr lang="en-US">
              <a:solidFill>
                <a:srgbClr val="FFFFFF"/>
              </a:solidFill>
            </a:endParaRPr>
          </a:p>
        </p:txBody>
      </p:sp>
      <p:sp>
        <p:nvSpPr>
          <p:cNvPr id="3" name="Rectangle 2"/>
          <p:cNvSpPr/>
          <p:nvPr/>
        </p:nvSpPr>
        <p:spPr>
          <a:xfrm>
            <a:off x="2250402" y="292206"/>
            <a:ext cx="4789709" cy="584775"/>
          </a:xfrm>
          <a:prstGeom prst="rect">
            <a:avLst/>
          </a:prstGeom>
        </p:spPr>
        <p:txBody>
          <a:bodyPr wrap="none">
            <a:spAutoFit/>
          </a:bodyPr>
          <a:lstStyle/>
          <a:p>
            <a:r>
              <a:rPr lang="en-US" sz="3200" dirty="0" smtClean="0">
                <a:solidFill>
                  <a:srgbClr val="84BD00"/>
                </a:solidFill>
              </a:rPr>
              <a:t>Debye PDF Calculator (DPC)</a:t>
            </a:r>
            <a:endParaRPr lang="en-US" sz="3200" dirty="0"/>
          </a:p>
        </p:txBody>
      </p:sp>
      <p:sp>
        <p:nvSpPr>
          <p:cNvPr id="5" name="Rectangle 3"/>
          <p:cNvSpPr txBox="1">
            <a:spLocks noChangeArrowheads="1"/>
          </p:cNvSpPr>
          <p:nvPr/>
        </p:nvSpPr>
        <p:spPr bwMode="auto">
          <a:xfrm>
            <a:off x="53340" y="1030141"/>
            <a:ext cx="9014460" cy="250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0" rIns="0" bIns="0"/>
          <a:lstStyle>
            <a:lvl1pPr marL="338138" indent="-338138" eaLnBrk="0" hangingPunct="0">
              <a:defRPr>
                <a:solidFill>
                  <a:schemeClr val="bg1"/>
                </a:solidFill>
                <a:latin typeface="Arial" pitchFamily="34" charset="0"/>
                <a:ea typeface="MS PGothic" pitchFamily="34" charset="-128"/>
              </a:defRPr>
            </a:lvl1pPr>
            <a:lvl2pPr marL="742950" indent="-285750" eaLnBrk="0" hangingPunct="0">
              <a:defRPr>
                <a:solidFill>
                  <a:schemeClr val="bg1"/>
                </a:solidFill>
                <a:latin typeface="Arial" pitchFamily="34" charset="0"/>
                <a:ea typeface="MS PGothic" pitchFamily="34" charset="-128"/>
              </a:defRPr>
            </a:lvl2pPr>
            <a:lvl3pPr marL="1143000" indent="-228600" eaLnBrk="0" hangingPunct="0">
              <a:defRPr>
                <a:solidFill>
                  <a:schemeClr val="bg1"/>
                </a:solidFill>
                <a:latin typeface="Arial" pitchFamily="34" charset="0"/>
                <a:ea typeface="MS PGothic" pitchFamily="34" charset="-128"/>
              </a:defRPr>
            </a:lvl3pPr>
            <a:lvl4pPr marL="1600200" indent="-228600" eaLnBrk="0" hangingPunct="0">
              <a:defRPr>
                <a:solidFill>
                  <a:schemeClr val="bg1"/>
                </a:solidFill>
                <a:latin typeface="Arial" pitchFamily="34" charset="0"/>
                <a:ea typeface="MS PGothic" pitchFamily="34" charset="-128"/>
              </a:defRPr>
            </a:lvl4pPr>
            <a:lvl5pPr marL="2057400" indent="-228600" eaLnBrk="0" hangingPunct="0">
              <a:defRPr>
                <a:solidFill>
                  <a:schemeClr val="bg1"/>
                </a:solidFill>
                <a:latin typeface="Arial" pitchFamily="34" charset="0"/>
                <a:ea typeface="MS PGothic" pitchFamily="34" charset="-128"/>
              </a:defRPr>
            </a:lvl5pPr>
            <a:lvl6pPr marL="2514600" indent="-228600" defTabSz="457200" eaLnBrk="0" fontAlgn="base" hangingPunct="0">
              <a:spcBef>
                <a:spcPct val="0"/>
              </a:spcBef>
              <a:spcAft>
                <a:spcPct val="0"/>
              </a:spcAft>
              <a:buClr>
                <a:srgbClr val="000000"/>
              </a:buClr>
              <a:buSzPct val="100000"/>
              <a:buFont typeface="Arial" pitchFamily="34" charset="0"/>
              <a:defRPr>
                <a:solidFill>
                  <a:schemeClr val="bg1"/>
                </a:solidFill>
                <a:latin typeface="Arial" pitchFamily="34" charset="0"/>
                <a:ea typeface="MS PGothic" pitchFamily="34" charset="-128"/>
              </a:defRPr>
            </a:lvl6pPr>
            <a:lvl7pPr marL="2971800" indent="-228600" defTabSz="457200" eaLnBrk="0" fontAlgn="base" hangingPunct="0">
              <a:spcBef>
                <a:spcPct val="0"/>
              </a:spcBef>
              <a:spcAft>
                <a:spcPct val="0"/>
              </a:spcAft>
              <a:buClr>
                <a:srgbClr val="000000"/>
              </a:buClr>
              <a:buSzPct val="100000"/>
              <a:buFont typeface="Arial" pitchFamily="34" charset="0"/>
              <a:defRPr>
                <a:solidFill>
                  <a:schemeClr val="bg1"/>
                </a:solidFill>
                <a:latin typeface="Arial" pitchFamily="34" charset="0"/>
                <a:ea typeface="MS PGothic" pitchFamily="34" charset="-128"/>
              </a:defRPr>
            </a:lvl7pPr>
            <a:lvl8pPr marL="3429000" indent="-228600" defTabSz="457200" eaLnBrk="0" fontAlgn="base" hangingPunct="0">
              <a:spcBef>
                <a:spcPct val="0"/>
              </a:spcBef>
              <a:spcAft>
                <a:spcPct val="0"/>
              </a:spcAft>
              <a:buClr>
                <a:srgbClr val="000000"/>
              </a:buClr>
              <a:buSzPct val="100000"/>
              <a:buFont typeface="Arial" pitchFamily="34" charset="0"/>
              <a:defRPr>
                <a:solidFill>
                  <a:schemeClr val="bg1"/>
                </a:solidFill>
                <a:latin typeface="Arial" pitchFamily="34" charset="0"/>
                <a:ea typeface="MS PGothic" pitchFamily="34" charset="-128"/>
              </a:defRPr>
            </a:lvl8pPr>
            <a:lvl9pPr marL="3886200" indent="-228600" defTabSz="457200" eaLnBrk="0" fontAlgn="base" hangingPunct="0">
              <a:spcBef>
                <a:spcPct val="0"/>
              </a:spcBef>
              <a:spcAft>
                <a:spcPct val="0"/>
              </a:spcAft>
              <a:buClr>
                <a:srgbClr val="000000"/>
              </a:buClr>
              <a:buSzPct val="100000"/>
              <a:buFont typeface="Arial" pitchFamily="34" charset="0"/>
              <a:defRPr>
                <a:solidFill>
                  <a:schemeClr val="bg1"/>
                </a:solidFill>
                <a:latin typeface="Arial" pitchFamily="34" charset="0"/>
                <a:ea typeface="MS PGothic" pitchFamily="34" charset="-128"/>
              </a:defRPr>
            </a:lvl9pPr>
          </a:lstStyle>
          <a:p>
            <a:pPr marL="0" indent="0" algn="just">
              <a:lnSpc>
                <a:spcPct val="97000"/>
              </a:lnSpc>
              <a:spcBef>
                <a:spcPct val="18000"/>
              </a:spcBef>
            </a:pPr>
            <a:r>
              <a:rPr lang="en-US" altLang="en-US" sz="2000" dirty="0" smtClean="0">
                <a:solidFill>
                  <a:schemeClr val="tx1"/>
                </a:solidFill>
                <a:latin typeface="Calibri" pitchFamily="34" charset="0"/>
                <a:ea typeface="+mn-ea"/>
              </a:rPr>
              <a:t>When using DPC to calculate PDF, first the reduced structure factor, F(Q), defined as Q[S(Q)-1], is calculated by Debye sum* and then it is Fourier transformed to obtain PDF, G(r). The relevant equations are listed below. </a:t>
            </a:r>
            <a:endParaRPr lang="en-US" altLang="en-US" sz="2000" dirty="0">
              <a:solidFill>
                <a:schemeClr val="tx1"/>
              </a:solidFill>
              <a:latin typeface="Calibri" pitchFamily="34" charset="0"/>
              <a:ea typeface="+mn-ea"/>
            </a:endParaRPr>
          </a:p>
          <a:p>
            <a:pPr>
              <a:lnSpc>
                <a:spcPct val="97000"/>
              </a:lnSpc>
              <a:spcBef>
                <a:spcPct val="18000"/>
              </a:spcBef>
              <a:buFont typeface="StarSymbol" charset="0"/>
              <a:buBlip>
                <a:blip r:embed="rId2"/>
              </a:buBlip>
            </a:pPr>
            <a:endParaRPr lang="en-US" altLang="en-US" sz="2000" dirty="0">
              <a:solidFill>
                <a:schemeClr val="tx1"/>
              </a:solidFill>
              <a:latin typeface="Calibri" pitchFamily="34" charset="0"/>
              <a:ea typeface="+mn-ea"/>
            </a:endParaRPr>
          </a:p>
          <a:p>
            <a:pPr>
              <a:lnSpc>
                <a:spcPct val="97000"/>
              </a:lnSpc>
              <a:spcBef>
                <a:spcPct val="18000"/>
              </a:spcBef>
              <a:buFont typeface="StarSymbol" charset="0"/>
              <a:buBlip>
                <a:blip r:embed="rId2"/>
              </a:buBlip>
            </a:pPr>
            <a:endParaRPr lang="en-US" altLang="en-US" sz="2000" dirty="0" smtClean="0">
              <a:solidFill>
                <a:schemeClr val="tx1"/>
              </a:solidFill>
              <a:latin typeface="Calibri" pitchFamily="34" charset="0"/>
              <a:ea typeface="+mn-ea"/>
            </a:endParaRPr>
          </a:p>
          <a:p>
            <a:pPr marL="0" indent="0">
              <a:lnSpc>
                <a:spcPct val="97000"/>
              </a:lnSpc>
              <a:spcBef>
                <a:spcPct val="18000"/>
              </a:spcBef>
            </a:pPr>
            <a:endParaRPr lang="en-US" altLang="en-US" sz="2000" dirty="0" smtClean="0">
              <a:solidFill>
                <a:schemeClr val="tx1"/>
              </a:solidFill>
              <a:latin typeface="Calibri" pitchFamily="34" charset="0"/>
              <a:ea typeface="+mn-ea"/>
            </a:endParaRPr>
          </a:p>
          <a:p>
            <a:pPr marL="0" indent="0">
              <a:lnSpc>
                <a:spcPct val="97000"/>
              </a:lnSpc>
              <a:spcBef>
                <a:spcPct val="18000"/>
              </a:spcBef>
            </a:pPr>
            <a:endParaRPr lang="en-US" altLang="en-US" sz="2000" dirty="0">
              <a:solidFill>
                <a:schemeClr val="tx1"/>
              </a:solidFill>
              <a:latin typeface="Calibri" pitchFamily="34" charset="0"/>
              <a:ea typeface="+mn-ea"/>
            </a:endParaRPr>
          </a:p>
          <a:p>
            <a:pPr marL="0" indent="0">
              <a:lnSpc>
                <a:spcPct val="97000"/>
              </a:lnSpc>
              <a:spcBef>
                <a:spcPct val="18000"/>
              </a:spcBef>
            </a:pPr>
            <a:endParaRPr lang="en-US" altLang="en-US" sz="2000" dirty="0" smtClean="0">
              <a:solidFill>
                <a:schemeClr val="tx1"/>
              </a:solidFill>
              <a:latin typeface="Calibri" pitchFamily="34" charset="0"/>
              <a:ea typeface="+mn-ea"/>
            </a:endParaRPr>
          </a:p>
          <a:p>
            <a:pPr marL="0" indent="0">
              <a:lnSpc>
                <a:spcPct val="97000"/>
              </a:lnSpc>
              <a:spcBef>
                <a:spcPct val="18000"/>
              </a:spcBef>
            </a:pPr>
            <a:endParaRPr lang="en-US" altLang="en-US" sz="2000" dirty="0">
              <a:solidFill>
                <a:schemeClr val="tx1"/>
              </a:solidFill>
              <a:latin typeface="Calibri" pitchFamily="34" charset="0"/>
              <a:ea typeface="+mn-ea"/>
            </a:endParaRPr>
          </a:p>
          <a:p>
            <a:pPr marL="0" indent="0">
              <a:lnSpc>
                <a:spcPct val="97000"/>
              </a:lnSpc>
              <a:spcBef>
                <a:spcPct val="18000"/>
              </a:spcBef>
            </a:pPr>
            <a:endParaRPr lang="en-US" altLang="en-US" sz="2000" dirty="0" smtClean="0">
              <a:solidFill>
                <a:schemeClr val="tx1"/>
              </a:solidFill>
              <a:latin typeface="Calibri" pitchFamily="34" charset="0"/>
              <a:ea typeface="+mn-ea"/>
            </a:endParaRPr>
          </a:p>
          <a:p>
            <a:pPr marL="0" indent="0">
              <a:lnSpc>
                <a:spcPct val="97000"/>
              </a:lnSpc>
              <a:spcBef>
                <a:spcPct val="18000"/>
              </a:spcBef>
            </a:pPr>
            <a:endParaRPr lang="en-US" altLang="en-US" sz="2000" dirty="0" smtClean="0">
              <a:solidFill>
                <a:schemeClr val="tx1"/>
              </a:solidFill>
              <a:latin typeface="Calibri" pitchFamily="34" charset="0"/>
              <a:ea typeface="+mn-ea"/>
            </a:endParaRPr>
          </a:p>
          <a:p>
            <a:pPr marL="0" indent="0">
              <a:lnSpc>
                <a:spcPct val="97000"/>
              </a:lnSpc>
              <a:spcBef>
                <a:spcPct val="18000"/>
              </a:spcBef>
            </a:pPr>
            <a:endParaRPr lang="en-US" altLang="en-US" sz="2000" dirty="0">
              <a:solidFill>
                <a:schemeClr val="tx1"/>
              </a:solidFill>
              <a:latin typeface="Calibri" pitchFamily="34" charset="0"/>
              <a:ea typeface="+mn-ea"/>
            </a:endParaRPr>
          </a:p>
          <a:p>
            <a:pPr marL="0" indent="0">
              <a:lnSpc>
                <a:spcPct val="97000"/>
              </a:lnSpc>
              <a:spcBef>
                <a:spcPct val="18000"/>
              </a:spcBef>
            </a:pPr>
            <a:r>
              <a:rPr lang="en-US" altLang="en-US" sz="2000" dirty="0" smtClean="0">
                <a:solidFill>
                  <a:schemeClr val="tx1"/>
                </a:solidFill>
                <a:latin typeface="Calibri" pitchFamily="34" charset="0"/>
                <a:ea typeface="+mn-ea"/>
              </a:rPr>
              <a:t>Using DPC </a:t>
            </a:r>
            <a:r>
              <a:rPr lang="en-US" altLang="en-US" sz="2000" dirty="0">
                <a:solidFill>
                  <a:schemeClr val="tx1"/>
                </a:solidFill>
                <a:latin typeface="Calibri" pitchFamily="34" charset="0"/>
                <a:ea typeface="+mn-ea"/>
              </a:rPr>
              <a:t>one can calculate PDF from any </a:t>
            </a:r>
            <a:r>
              <a:rPr lang="en-US" altLang="en-US" sz="2000" dirty="0" smtClean="0">
                <a:solidFill>
                  <a:schemeClr val="tx1"/>
                </a:solidFill>
                <a:latin typeface="Calibri" pitchFamily="34" charset="0"/>
                <a:ea typeface="+mn-ea"/>
              </a:rPr>
              <a:t>structure </a:t>
            </a:r>
            <a:r>
              <a:rPr lang="en-US" altLang="en-US" sz="2000" dirty="0">
                <a:solidFill>
                  <a:schemeClr val="tx1"/>
                </a:solidFill>
                <a:latin typeface="Calibri" pitchFamily="34" charset="0"/>
                <a:ea typeface="+mn-ea"/>
              </a:rPr>
              <a:t>given known </a:t>
            </a:r>
            <a:r>
              <a:rPr lang="en-US" altLang="en-US" sz="2000" dirty="0" smtClean="0">
                <a:solidFill>
                  <a:schemeClr val="tx1"/>
                </a:solidFill>
                <a:latin typeface="Calibri" pitchFamily="34" charset="0"/>
                <a:ea typeface="+mn-ea"/>
              </a:rPr>
              <a:t>coordinates (typically in xyz format). </a:t>
            </a:r>
            <a:r>
              <a:rPr lang="en-US" altLang="en-US" sz="1600" dirty="0">
                <a:solidFill>
                  <a:srgbClr val="000000"/>
                </a:solidFill>
                <a:latin typeface="Verdana" pitchFamily="34" charset="0"/>
              </a:rPr>
              <a:t/>
            </a:r>
            <a:br>
              <a:rPr lang="en-US" altLang="en-US" sz="1600" dirty="0">
                <a:solidFill>
                  <a:srgbClr val="000000"/>
                </a:solidFill>
                <a:latin typeface="Verdana" pitchFamily="34" charset="0"/>
              </a:rPr>
            </a:br>
            <a:r>
              <a:rPr lang="en-US" altLang="en-US" sz="1600" dirty="0">
                <a:solidFill>
                  <a:schemeClr val="tx1"/>
                </a:solidFill>
                <a:latin typeface="Calibri" pitchFamily="34" charset="0"/>
                <a:ea typeface="+mn-ea"/>
              </a:rPr>
              <a:t>*</a:t>
            </a:r>
            <a:r>
              <a:rPr lang="en-US" sz="1600" dirty="0">
                <a:solidFill>
                  <a:schemeClr val="tx1"/>
                </a:solidFill>
                <a:latin typeface="Calibri" pitchFamily="34" charset="0"/>
                <a:ea typeface="+mn-ea"/>
              </a:rPr>
              <a:t>Debye, P. (1915). </a:t>
            </a:r>
            <a:r>
              <a:rPr lang="en-US" sz="1600" i="1" dirty="0">
                <a:solidFill>
                  <a:schemeClr val="tx1"/>
                </a:solidFill>
                <a:latin typeface="Calibri" pitchFamily="34" charset="0"/>
                <a:ea typeface="+mn-ea"/>
              </a:rPr>
              <a:t>Ann. Phys. </a:t>
            </a:r>
            <a:r>
              <a:rPr lang="en-US" sz="1600" b="1" dirty="0">
                <a:solidFill>
                  <a:schemeClr val="tx1"/>
                </a:solidFill>
                <a:latin typeface="Calibri" pitchFamily="34" charset="0"/>
                <a:ea typeface="+mn-ea"/>
              </a:rPr>
              <a:t>351</a:t>
            </a:r>
            <a:r>
              <a:rPr lang="en-US" sz="1600" dirty="0">
                <a:solidFill>
                  <a:schemeClr val="tx1"/>
                </a:solidFill>
                <a:latin typeface="Calibri" pitchFamily="34" charset="0"/>
                <a:ea typeface="+mn-ea"/>
              </a:rPr>
              <a:t>, 809-823. </a:t>
            </a:r>
          </a:p>
          <a:p>
            <a:pPr marL="0" indent="0">
              <a:lnSpc>
                <a:spcPct val="97000"/>
              </a:lnSpc>
              <a:spcBef>
                <a:spcPct val="18000"/>
              </a:spcBef>
            </a:pPr>
            <a:r>
              <a:rPr lang="en-US" altLang="en-US" sz="1600" dirty="0" smtClean="0">
                <a:solidFill>
                  <a:schemeClr val="tx1"/>
                </a:solidFill>
                <a:latin typeface="Calibri" pitchFamily="34" charset="0"/>
              </a:rPr>
              <a:t>More </a:t>
            </a:r>
            <a:r>
              <a:rPr lang="en-US" altLang="en-US" sz="1600" dirty="0">
                <a:solidFill>
                  <a:schemeClr val="tx1"/>
                </a:solidFill>
                <a:latin typeface="Calibri" pitchFamily="34" charset="0"/>
              </a:rPr>
              <a:t>details see Chapter 3 of </a:t>
            </a:r>
            <a:r>
              <a:rPr lang="en-US" altLang="en-US" sz="1600" i="1" dirty="0">
                <a:solidFill>
                  <a:schemeClr val="tx1"/>
                </a:solidFill>
                <a:latin typeface="Calibri" pitchFamily="34" charset="0"/>
              </a:rPr>
              <a:t>Underneath the Bragg peaks: Structural Analysis of Complex Materials</a:t>
            </a:r>
            <a:r>
              <a:rPr lang="en-US" altLang="en-US" sz="1600" dirty="0">
                <a:solidFill>
                  <a:schemeClr val="tx1"/>
                </a:solidFill>
                <a:latin typeface="Calibri" pitchFamily="34" charset="0"/>
              </a:rPr>
              <a:t>, 2nd ed.; Elsevier: Amsterdam, The Netherlands, 2013.</a:t>
            </a:r>
          </a:p>
          <a:p>
            <a:pPr marL="0" indent="0">
              <a:lnSpc>
                <a:spcPct val="97000"/>
              </a:lnSpc>
              <a:spcBef>
                <a:spcPct val="18000"/>
              </a:spcBef>
            </a:pPr>
            <a:endParaRPr lang="en-US" altLang="en-US" sz="1600" dirty="0">
              <a:solidFill>
                <a:srgbClr val="000000"/>
              </a:solidFill>
              <a:latin typeface="Verdana" pitchFamily="34" charset="0"/>
            </a:endParaRPr>
          </a:p>
          <a:p>
            <a:pPr>
              <a:lnSpc>
                <a:spcPct val="97000"/>
              </a:lnSpc>
              <a:buFontTx/>
              <a:buNone/>
            </a:pPr>
            <a:endParaRPr lang="en-US" altLang="en-US" sz="1600" dirty="0">
              <a:solidFill>
                <a:srgbClr val="000000"/>
              </a:solidFill>
              <a:latin typeface="Verdana" pitchFamily="34" charset="0"/>
            </a:endParaRPr>
          </a:p>
        </p:txBody>
      </p:sp>
      <p:grpSp>
        <p:nvGrpSpPr>
          <p:cNvPr id="8" name="Group 7"/>
          <p:cNvGrpSpPr/>
          <p:nvPr/>
        </p:nvGrpSpPr>
        <p:grpSpPr>
          <a:xfrm>
            <a:off x="1665393" y="2129391"/>
            <a:ext cx="5486400" cy="2821041"/>
            <a:chOff x="1665393" y="2487531"/>
            <a:chExt cx="5486400" cy="2821041"/>
          </a:xfrm>
        </p:grpSpPr>
        <p:pic>
          <p:nvPicPr>
            <p:cNvPr id="6" name="Picture 6" descr="eqFDeb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393" y="2487531"/>
              <a:ext cx="54864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9196" y="3631427"/>
              <a:ext cx="410527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Rectangle 3"/>
                <p:cNvSpPr/>
                <p:nvPr/>
              </p:nvSpPr>
              <p:spPr>
                <a:xfrm>
                  <a:off x="2525523" y="4397873"/>
                  <a:ext cx="4118948"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ea typeface="Cambria Math"/>
                              </a:rPr>
                              <m:t>𝜎</m:t>
                            </m:r>
                          </m:e>
                          <m:sub>
                            <m:r>
                              <a:rPr lang="en-US" i="1">
                                <a:latin typeface="Cambria Math"/>
                              </a:rPr>
                              <m:t>𝑖𝑗</m:t>
                            </m:r>
                          </m:sub>
                        </m:sSub>
                        <m:r>
                          <a:rPr lang="en-US" i="1">
                            <a:latin typeface="Cambria Math"/>
                          </a:rPr>
                          <m:t>= </m:t>
                        </m:r>
                        <m:sSubSup>
                          <m:sSubSupPr>
                            <m:ctrlPr>
                              <a:rPr lang="en-US" i="1">
                                <a:latin typeface="Cambria Math"/>
                              </a:rPr>
                            </m:ctrlPr>
                          </m:sSubSupPr>
                          <m:e>
                            <m:r>
                              <a:rPr lang="en-US" i="1">
                                <a:latin typeface="Cambria Math"/>
                                <a:ea typeface="Cambria Math"/>
                              </a:rPr>
                              <m:t>𝜎</m:t>
                            </m:r>
                          </m:e>
                          <m:sub>
                            <m:r>
                              <a:rPr lang="en-US" i="1">
                                <a:latin typeface="Cambria Math"/>
                              </a:rPr>
                              <m:t>𝑖𝑗</m:t>
                            </m:r>
                          </m:sub>
                          <m:sup>
                            <m:r>
                              <a:rPr lang="en-US" i="1">
                                <a:latin typeface="Cambria Math"/>
                              </a:rPr>
                              <m:t>′</m:t>
                            </m:r>
                          </m:sup>
                        </m:sSubSup>
                        <m:rad>
                          <m:radPr>
                            <m:degHide m:val="on"/>
                            <m:ctrlPr>
                              <a:rPr lang="en-US" i="1">
                                <a:latin typeface="Cambria Math"/>
                              </a:rPr>
                            </m:ctrlPr>
                          </m:radPr>
                          <m:deg/>
                          <m:e>
                            <m:r>
                              <a:rPr lang="en-US" i="1">
                                <a:latin typeface="Cambria Math"/>
                              </a:rPr>
                              <m:t>1 −</m:t>
                            </m:r>
                            <m:f>
                              <m:fPr>
                                <m:ctrlPr>
                                  <a:rPr lang="en-US" i="1">
                                    <a:latin typeface="Cambria Math"/>
                                  </a:rPr>
                                </m:ctrlPr>
                              </m:fPr>
                              <m:num>
                                <m:sSub>
                                  <m:sSubPr>
                                    <m:ctrlPr>
                                      <a:rPr lang="en-US" i="1">
                                        <a:latin typeface="Cambria Math"/>
                                      </a:rPr>
                                    </m:ctrlPr>
                                  </m:sSubPr>
                                  <m:e>
                                    <m:r>
                                      <a:rPr lang="en-US" i="1">
                                        <a:latin typeface="Cambria Math"/>
                                        <a:ea typeface="Cambria Math"/>
                                      </a:rPr>
                                      <m:t>𝛿</m:t>
                                    </m:r>
                                  </m:e>
                                  <m:sub>
                                    <m:r>
                                      <a:rPr lang="en-US" i="1">
                                        <a:latin typeface="Cambria Math"/>
                                      </a:rPr>
                                      <m:t>1</m:t>
                                    </m:r>
                                  </m:sub>
                                </m:sSub>
                              </m:num>
                              <m:den>
                                <m:sSub>
                                  <m:sSubPr>
                                    <m:ctrlPr>
                                      <a:rPr lang="en-US" i="1">
                                        <a:latin typeface="Cambria Math"/>
                                      </a:rPr>
                                    </m:ctrlPr>
                                  </m:sSubPr>
                                  <m:e>
                                    <m:r>
                                      <a:rPr lang="en-US" i="1">
                                        <a:latin typeface="Cambria Math"/>
                                      </a:rPr>
                                      <m:t>𝑟</m:t>
                                    </m:r>
                                  </m:e>
                                  <m:sub>
                                    <m:r>
                                      <a:rPr lang="en-US" i="1">
                                        <a:latin typeface="Cambria Math"/>
                                      </a:rPr>
                                      <m:t>𝑖𝑗</m:t>
                                    </m:r>
                                  </m:sub>
                                </m:sSub>
                              </m:den>
                            </m:f>
                            <m:r>
                              <a:rPr lang="en-US" i="1">
                                <a:latin typeface="Cambria Math"/>
                              </a:rPr>
                              <m:t> −</m:t>
                            </m:r>
                            <m:f>
                              <m:fPr>
                                <m:ctrlPr>
                                  <a:rPr lang="en-US" i="1">
                                    <a:latin typeface="Cambria Math"/>
                                  </a:rPr>
                                </m:ctrlPr>
                              </m:fPr>
                              <m:num>
                                <m:sSub>
                                  <m:sSubPr>
                                    <m:ctrlPr>
                                      <a:rPr lang="en-US" i="1">
                                        <a:latin typeface="Cambria Math"/>
                                      </a:rPr>
                                    </m:ctrlPr>
                                  </m:sSubPr>
                                  <m:e>
                                    <m:r>
                                      <a:rPr lang="en-US" i="1">
                                        <a:latin typeface="Cambria Math"/>
                                        <a:ea typeface="Cambria Math"/>
                                      </a:rPr>
                                      <m:t>𝛿</m:t>
                                    </m:r>
                                  </m:e>
                                  <m:sub>
                                    <m:r>
                                      <a:rPr lang="en-US" i="1">
                                        <a:latin typeface="Cambria Math"/>
                                      </a:rPr>
                                      <m:t>2</m:t>
                                    </m:r>
                                  </m:sub>
                                </m:sSub>
                              </m:num>
                              <m:den>
                                <m:sSup>
                                  <m:sSupPr>
                                    <m:ctrlPr>
                                      <a:rPr lang="en-US" i="1">
                                        <a:latin typeface="Cambria Math"/>
                                      </a:rPr>
                                    </m:ctrlPr>
                                  </m:sSupPr>
                                  <m:e>
                                    <m:sSub>
                                      <m:sSubPr>
                                        <m:ctrlPr>
                                          <a:rPr lang="en-US" i="1">
                                            <a:latin typeface="Cambria Math"/>
                                          </a:rPr>
                                        </m:ctrlPr>
                                      </m:sSubPr>
                                      <m:e>
                                        <m:r>
                                          <a:rPr lang="en-US" i="1">
                                            <a:latin typeface="Cambria Math"/>
                                          </a:rPr>
                                          <m:t>𝑟</m:t>
                                        </m:r>
                                      </m:e>
                                      <m:sub>
                                        <m:r>
                                          <a:rPr lang="en-US" i="1">
                                            <a:latin typeface="Cambria Math"/>
                                          </a:rPr>
                                          <m:t>𝑖𝑗</m:t>
                                        </m:r>
                                      </m:sub>
                                    </m:sSub>
                                  </m:e>
                                  <m:sup>
                                    <m:r>
                                      <a:rPr lang="en-US" i="1">
                                        <a:latin typeface="Cambria Math"/>
                                      </a:rPr>
                                      <m:t>2</m:t>
                                    </m:r>
                                  </m:sup>
                                </m:sSup>
                              </m:den>
                            </m:f>
                            <m:r>
                              <a:rPr lang="en-US" i="1">
                                <a:latin typeface="Cambria Math"/>
                              </a:rPr>
                              <m:t>+ </m:t>
                            </m:r>
                            <m:sSup>
                              <m:sSupPr>
                                <m:ctrlPr>
                                  <a:rPr lang="en-US" i="1">
                                    <a:latin typeface="Cambria Math"/>
                                  </a:rPr>
                                </m:ctrlPr>
                              </m:sSupPr>
                              <m:e>
                                <m:sSub>
                                  <m:sSubPr>
                                    <m:ctrlPr>
                                      <a:rPr lang="en-US" i="1">
                                        <a:latin typeface="Cambria Math"/>
                                      </a:rPr>
                                    </m:ctrlPr>
                                  </m:sSubPr>
                                  <m:e>
                                    <m:r>
                                      <a:rPr lang="en-US" i="1">
                                        <a:latin typeface="Cambria Math"/>
                                      </a:rPr>
                                      <m:t>𝑄</m:t>
                                    </m:r>
                                  </m:e>
                                  <m:sub>
                                    <m:r>
                                      <a:rPr lang="en-US" i="1">
                                        <a:latin typeface="Cambria Math"/>
                                      </a:rPr>
                                      <m:t>𝑏𝑟𝑜𝑎𝑑</m:t>
                                    </m:r>
                                  </m:sub>
                                </m:sSub>
                              </m:e>
                              <m:sup>
                                <m:r>
                                  <a:rPr lang="en-US" i="1">
                                    <a:latin typeface="Cambria Math"/>
                                  </a:rPr>
                                  <m:t>2</m:t>
                                </m:r>
                              </m:sup>
                            </m:sSup>
                            <m:sSup>
                              <m:sSupPr>
                                <m:ctrlPr>
                                  <a:rPr lang="en-US" i="1">
                                    <a:latin typeface="Cambria Math"/>
                                  </a:rPr>
                                </m:ctrlPr>
                              </m:sSupPr>
                              <m:e>
                                <m:sSub>
                                  <m:sSubPr>
                                    <m:ctrlPr>
                                      <a:rPr lang="en-US" i="1">
                                        <a:latin typeface="Cambria Math"/>
                                      </a:rPr>
                                    </m:ctrlPr>
                                  </m:sSubPr>
                                  <m:e>
                                    <m:r>
                                      <a:rPr lang="en-US" i="1">
                                        <a:latin typeface="Cambria Math"/>
                                      </a:rPr>
                                      <m:t>𝑟</m:t>
                                    </m:r>
                                  </m:e>
                                  <m:sub>
                                    <m:r>
                                      <a:rPr lang="en-US" i="1">
                                        <a:latin typeface="Cambria Math"/>
                                      </a:rPr>
                                      <m:t>𝑖𝑗</m:t>
                                    </m:r>
                                  </m:sub>
                                </m:sSub>
                              </m:e>
                              <m:sup>
                                <m:r>
                                  <a:rPr lang="en-US" i="1">
                                    <a:latin typeface="Cambria Math"/>
                                  </a:rPr>
                                  <m:t>2</m:t>
                                </m:r>
                              </m:sup>
                            </m:sSup>
                          </m:e>
                        </m:ra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525523" y="4397873"/>
                  <a:ext cx="4118948" cy="91069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473939" y="3153958"/>
                  <a:ext cx="22494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𝐹</m:t>
                        </m:r>
                        <m:d>
                          <m:dPr>
                            <m:ctrlPr>
                              <a:rPr lang="en-US" b="0" i="1" smtClean="0">
                                <a:latin typeface="Cambria Math"/>
                              </a:rPr>
                            </m:ctrlPr>
                          </m:dPr>
                          <m:e>
                            <m:r>
                              <a:rPr lang="en-US" b="0" i="1" smtClean="0">
                                <a:latin typeface="Cambria Math"/>
                              </a:rPr>
                              <m:t>𝑄</m:t>
                            </m:r>
                          </m:e>
                        </m:d>
                        <m:r>
                          <a:rPr lang="en-US" b="0" i="1" smtClean="0">
                            <a:latin typeface="Cambria Math"/>
                          </a:rPr>
                          <m:t>=</m:t>
                        </m:r>
                        <m:r>
                          <a:rPr lang="en-US" b="0" i="1" smtClean="0">
                            <a:latin typeface="Cambria Math"/>
                          </a:rPr>
                          <m:t>𝑄</m:t>
                        </m:r>
                        <m:r>
                          <a:rPr lang="en-US" b="0" i="1" smtClean="0">
                            <a:latin typeface="Cambria Math"/>
                          </a:rPr>
                          <m:t>[</m:t>
                        </m:r>
                        <m:r>
                          <a:rPr lang="en-US" b="0" i="1" smtClean="0">
                            <a:latin typeface="Cambria Math"/>
                          </a:rPr>
                          <m:t>𝑆</m:t>
                        </m:r>
                        <m:d>
                          <m:dPr>
                            <m:ctrlPr>
                              <a:rPr lang="en-US" b="0" i="1" smtClean="0">
                                <a:latin typeface="Cambria Math"/>
                              </a:rPr>
                            </m:ctrlPr>
                          </m:dPr>
                          <m:e>
                            <m:r>
                              <a:rPr lang="en-US" b="0" i="1" smtClean="0">
                                <a:latin typeface="Cambria Math"/>
                              </a:rPr>
                              <m:t>𝑄</m:t>
                            </m:r>
                          </m:e>
                        </m:d>
                        <m:r>
                          <a:rPr lang="en-US" b="0" i="1" smtClean="0">
                            <a:latin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73939" y="3153958"/>
                  <a:ext cx="2249462" cy="369332"/>
                </a:xfrm>
                <a:prstGeom prst="rect">
                  <a:avLst/>
                </a:prstGeom>
                <a:blipFill rotWithShape="1">
                  <a:blip r:embed="rId6"/>
                  <a:stretch>
                    <a:fillRect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5599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18</a:t>
            </a:fld>
            <a:endParaRPr lang="en-US">
              <a:solidFill>
                <a:srgbClr val="FFFFFF"/>
              </a:solidFill>
            </a:endParaRPr>
          </a:p>
        </p:txBody>
      </p:sp>
      <p:sp>
        <p:nvSpPr>
          <p:cNvPr id="4" name="Rectangle 3"/>
          <p:cNvSpPr/>
          <p:nvPr/>
        </p:nvSpPr>
        <p:spPr>
          <a:xfrm>
            <a:off x="2360470" y="272533"/>
            <a:ext cx="4581575" cy="584775"/>
          </a:xfrm>
          <a:prstGeom prst="rect">
            <a:avLst/>
          </a:prstGeom>
        </p:spPr>
        <p:txBody>
          <a:bodyPr wrap="none">
            <a:spAutoFit/>
          </a:bodyPr>
          <a:lstStyle/>
          <a:p>
            <a:r>
              <a:rPr lang="en-US" sz="3200" dirty="0" smtClean="0">
                <a:solidFill>
                  <a:srgbClr val="84BD00"/>
                </a:solidFill>
              </a:rPr>
              <a:t>Explanation of parameters</a:t>
            </a:r>
            <a:endParaRPr lang="en-US" sz="3200" dirty="0"/>
          </a:p>
        </p:txBody>
      </p:sp>
      <mc:AlternateContent xmlns:mc="http://schemas.openxmlformats.org/markup-compatibility/2006" xmlns:a14="http://schemas.microsoft.com/office/drawing/2010/main">
        <mc:Choice Requires="a14">
          <p:sp>
            <p:nvSpPr>
              <p:cNvPr id="5" name="TextBox 4"/>
              <p:cNvSpPr txBox="1"/>
              <p:nvPr/>
            </p:nvSpPr>
            <p:spPr>
              <a:xfrm>
                <a:off x="159136" y="1007531"/>
                <a:ext cx="8839199" cy="6790320"/>
              </a:xfrm>
              <a:prstGeom prst="rect">
                <a:avLst/>
              </a:prstGeom>
              <a:noFill/>
            </p:spPr>
            <p:txBody>
              <a:bodyPr wrap="square" rtlCol="0">
                <a:spAutoFit/>
              </a:bodyPr>
              <a:lstStyle/>
              <a:p>
                <a:pPr algn="just"/>
                <a:r>
                  <a:rPr lang="en-US" sz="1900" b="1" dirty="0" err="1" smtClean="0"/>
                  <a:t>Q</a:t>
                </a:r>
                <a:r>
                  <a:rPr lang="en-US" sz="1900" b="1" baseline="-25000" dirty="0" err="1" smtClean="0"/>
                  <a:t>damp</a:t>
                </a:r>
                <a:r>
                  <a:rPr lang="en-US" sz="1900" dirty="0"/>
                  <a:t>: PDF Gaussian dampening envelope due to limited Q-resolution. Not applied when equal to zero. The Gaussian envelope is of the </a:t>
                </a:r>
                <a:r>
                  <a:rPr lang="en-US" sz="1900" dirty="0" smtClean="0"/>
                  <a:t>form</a:t>
                </a:r>
              </a:p>
              <a:p>
                <a:pPr algn="just"/>
                <a14:m>
                  <m:oMathPara xmlns:m="http://schemas.openxmlformats.org/officeDocument/2006/math">
                    <m:oMathParaPr>
                      <m:jc m:val="centerGroup"/>
                    </m:oMathParaPr>
                    <m:oMath xmlns:m="http://schemas.openxmlformats.org/officeDocument/2006/math">
                      <m:r>
                        <a:rPr lang="en-US" sz="1900" b="0" i="1" smtClean="0">
                          <a:latin typeface="Cambria Math"/>
                        </a:rPr>
                        <m:t>𝐵</m:t>
                      </m:r>
                      <m:d>
                        <m:dPr>
                          <m:ctrlPr>
                            <a:rPr lang="en-US" sz="1900" b="0" i="1" smtClean="0">
                              <a:latin typeface="Cambria Math"/>
                            </a:rPr>
                          </m:ctrlPr>
                        </m:dPr>
                        <m:e>
                          <m:r>
                            <a:rPr lang="en-US" sz="1900" b="0" i="1" smtClean="0">
                              <a:latin typeface="Cambria Math"/>
                            </a:rPr>
                            <m:t>𝑟</m:t>
                          </m:r>
                        </m:e>
                      </m:d>
                      <m:r>
                        <a:rPr lang="en-US" sz="1900" b="0" i="1" smtClean="0">
                          <a:latin typeface="Cambria Math"/>
                        </a:rPr>
                        <m:t>= </m:t>
                      </m:r>
                      <m:sSup>
                        <m:sSupPr>
                          <m:ctrlPr>
                            <a:rPr lang="en-US" sz="1900" b="0" i="1" smtClean="0">
                              <a:latin typeface="Cambria Math"/>
                            </a:rPr>
                          </m:ctrlPr>
                        </m:sSupPr>
                        <m:e>
                          <m:r>
                            <a:rPr lang="en-US" sz="1900" b="0" i="1" smtClean="0">
                              <a:latin typeface="Cambria Math"/>
                            </a:rPr>
                            <m:t>𝑒</m:t>
                          </m:r>
                        </m:e>
                        <m:sup>
                          <m:r>
                            <a:rPr lang="en-US" sz="1900" b="0" i="1" smtClean="0">
                              <a:latin typeface="Cambria Math"/>
                            </a:rPr>
                            <m:t>−</m:t>
                          </m:r>
                          <m:box>
                            <m:boxPr>
                              <m:ctrlPr>
                                <a:rPr lang="en-US" sz="1900" b="0" i="1" smtClean="0">
                                  <a:latin typeface="Cambria Math"/>
                                </a:rPr>
                              </m:ctrlPr>
                            </m:boxPr>
                            <m:e>
                              <m:argPr>
                                <m:argSz m:val="-1"/>
                              </m:argPr>
                              <m:f>
                                <m:fPr>
                                  <m:ctrlPr>
                                    <a:rPr lang="en-US" sz="1900" b="0" i="1" smtClean="0">
                                      <a:latin typeface="Cambria Math"/>
                                    </a:rPr>
                                  </m:ctrlPr>
                                </m:fPr>
                                <m:num>
                                  <m:sSup>
                                    <m:sSupPr>
                                      <m:ctrlPr>
                                        <a:rPr lang="en-US" sz="1900" b="0" i="1" smtClean="0">
                                          <a:latin typeface="Cambria Math"/>
                                        </a:rPr>
                                      </m:ctrlPr>
                                    </m:sSupPr>
                                    <m:e>
                                      <m:r>
                                        <a:rPr lang="en-US" sz="1900" b="0" i="1" smtClean="0">
                                          <a:latin typeface="Cambria Math"/>
                                        </a:rPr>
                                        <m:t>(</m:t>
                                      </m:r>
                                      <m:r>
                                        <a:rPr lang="en-US" sz="1900" b="0" i="1" smtClean="0">
                                          <a:latin typeface="Cambria Math"/>
                                        </a:rPr>
                                        <m:t>𝑟</m:t>
                                      </m:r>
                                      <m:sSub>
                                        <m:sSubPr>
                                          <m:ctrlPr>
                                            <a:rPr lang="en-US" sz="1900" b="0" i="1" smtClean="0">
                                              <a:latin typeface="Cambria Math"/>
                                            </a:rPr>
                                          </m:ctrlPr>
                                        </m:sSubPr>
                                        <m:e>
                                          <m:r>
                                            <a:rPr lang="en-US" sz="1900" b="0" i="1" smtClean="0">
                                              <a:latin typeface="Cambria Math"/>
                                            </a:rPr>
                                            <m:t>𝑄</m:t>
                                          </m:r>
                                        </m:e>
                                        <m:sub>
                                          <m:r>
                                            <a:rPr lang="en-US" sz="1900" b="0" i="1" smtClean="0">
                                              <a:latin typeface="Cambria Math"/>
                                            </a:rPr>
                                            <m:t>𝑑𝑎𝑚𝑝</m:t>
                                          </m:r>
                                        </m:sub>
                                      </m:sSub>
                                      <m:r>
                                        <a:rPr lang="en-US" sz="1900" b="0" i="1" smtClean="0">
                                          <a:latin typeface="Cambria Math"/>
                                        </a:rPr>
                                        <m:t>)</m:t>
                                      </m:r>
                                    </m:e>
                                    <m:sup>
                                      <m:r>
                                        <a:rPr lang="en-US" sz="1900" b="0" i="1" smtClean="0">
                                          <a:latin typeface="Cambria Math"/>
                                        </a:rPr>
                                        <m:t>2</m:t>
                                      </m:r>
                                    </m:sup>
                                  </m:sSup>
                                </m:num>
                                <m:den>
                                  <m:r>
                                    <a:rPr lang="en-US" sz="1900" b="0" i="1" smtClean="0">
                                      <a:latin typeface="Cambria Math"/>
                                    </a:rPr>
                                    <m:t>2</m:t>
                                  </m:r>
                                </m:den>
                              </m:f>
                            </m:e>
                          </m:box>
                        </m:sup>
                      </m:sSup>
                    </m:oMath>
                  </m:oMathPara>
                </a14:m>
                <a:endParaRPr lang="en-US" sz="1900" dirty="0" smtClean="0"/>
              </a:p>
              <a:p>
                <a:pPr algn="just"/>
                <a:r>
                  <a:rPr lang="en-US" sz="1900" b="1" dirty="0" err="1" smtClean="0"/>
                  <a:t>Q</a:t>
                </a:r>
                <a:r>
                  <a:rPr lang="en-US" sz="1900" b="1" baseline="-25000" dirty="0" err="1" smtClean="0"/>
                  <a:t>broad</a:t>
                </a:r>
                <a:r>
                  <a:rPr lang="en-US" sz="1900" dirty="0"/>
                  <a:t>: PDF peak broadening from increased intensity noise at high Q. Not applied when equal zero</a:t>
                </a:r>
                <a:r>
                  <a:rPr lang="en-US" sz="1900" dirty="0" smtClean="0"/>
                  <a:t>.</a:t>
                </a:r>
              </a:p>
              <a:p>
                <a:pPr algn="just"/>
                <a:r>
                  <a:rPr lang="en-US" sz="1900" b="1" dirty="0" smtClean="0"/>
                  <a:t>Delta 2</a:t>
                </a:r>
                <a:r>
                  <a:rPr lang="en-US" sz="1900" dirty="0" smtClean="0"/>
                  <a:t>: </a:t>
                </a:r>
                <a:r>
                  <a:rPr lang="en-US" sz="1900" dirty="0"/>
                  <a:t>Coefficient for (</a:t>
                </a:r>
                <a:r>
                  <a:rPr lang="en-US" sz="1900" dirty="0" smtClean="0"/>
                  <a:t>1/r</a:t>
                </a:r>
                <a:r>
                  <a:rPr lang="en-US" sz="1900" baseline="30000" dirty="0" smtClean="0"/>
                  <a:t>2</a:t>
                </a:r>
                <a:r>
                  <a:rPr lang="en-US" sz="1900" dirty="0" smtClean="0"/>
                  <a:t>) </a:t>
                </a:r>
                <a:r>
                  <a:rPr lang="en-US" sz="1900" dirty="0"/>
                  <a:t>contribution to the peak </a:t>
                </a:r>
                <a:r>
                  <a:rPr lang="en-US" sz="1900" dirty="0" smtClean="0"/>
                  <a:t>sharpening.</a:t>
                </a:r>
                <a:br>
                  <a:rPr lang="en-US" sz="1900" dirty="0" smtClean="0"/>
                </a:br>
                <a:r>
                  <a:rPr lang="en-US" sz="1900" b="1" dirty="0" err="1" smtClean="0"/>
                  <a:t>Q</a:t>
                </a:r>
                <a:r>
                  <a:rPr lang="en-US" sz="1900" b="1" baseline="-25000" dirty="0" err="1" smtClean="0"/>
                  <a:t>min</a:t>
                </a:r>
                <a:r>
                  <a:rPr lang="en-US" sz="1900" dirty="0" smtClean="0"/>
                  <a:t>:</a:t>
                </a:r>
              </a:p>
              <a:p>
                <a:pPr lvl="1" algn="just"/>
                <a:r>
                  <a:rPr lang="en-US" sz="1900" dirty="0" smtClean="0"/>
                  <a:t>-PC: </a:t>
                </a:r>
                <a:r>
                  <a:rPr lang="en-US" sz="1900" dirty="0"/>
                  <a:t>Lower bound of the experimental Q-range used. Affects the shape envelope. </a:t>
                </a:r>
                <a:endParaRPr lang="en-US" sz="1900" dirty="0" smtClean="0"/>
              </a:p>
              <a:p>
                <a:pPr lvl="1" algn="just"/>
                <a:r>
                  <a:rPr lang="en-US" sz="1900" dirty="0" smtClean="0"/>
                  <a:t>-DPC: </a:t>
                </a:r>
                <a:r>
                  <a:rPr lang="en-US" sz="1900" dirty="0"/>
                  <a:t>Lower bound of the Q-grid for the calculated F(Q). Affects the shape </a:t>
                </a:r>
                <a:r>
                  <a:rPr lang="en-US" sz="1900" dirty="0" smtClean="0"/>
                  <a:t>envelope.</a:t>
                </a:r>
              </a:p>
              <a:p>
                <a:pPr algn="just"/>
                <a:r>
                  <a:rPr lang="en-US" sz="1900" b="1" dirty="0" err="1" smtClean="0"/>
                  <a:t>Q</a:t>
                </a:r>
                <a:r>
                  <a:rPr lang="en-US" sz="1900" b="1" baseline="-25000" dirty="0" err="1" smtClean="0"/>
                  <a:t>max</a:t>
                </a:r>
                <a:r>
                  <a:rPr lang="en-US" sz="1900" dirty="0"/>
                  <a:t>:</a:t>
                </a:r>
                <a:endParaRPr lang="en-US" sz="1900" dirty="0" smtClean="0"/>
              </a:p>
              <a:p>
                <a:pPr algn="just"/>
                <a:r>
                  <a:rPr lang="en-US" sz="1900" dirty="0" smtClean="0"/>
                  <a:t>	-PC: </a:t>
                </a:r>
                <a:r>
                  <a:rPr lang="en-US" sz="1900" dirty="0"/>
                  <a:t>Upper bound of the experimental Q-range used. Affects the termination 		 </a:t>
                </a:r>
                <a:r>
                  <a:rPr lang="en-US" sz="1900" dirty="0" smtClean="0"/>
                  <a:t>ripples</a:t>
                </a:r>
                <a:r>
                  <a:rPr lang="en-US" sz="1900" dirty="0"/>
                  <a:t>. Not used when </a:t>
                </a:r>
                <a:r>
                  <a:rPr lang="en-US" sz="1900" dirty="0" smtClean="0"/>
                  <a:t>is set to zero.</a:t>
                </a:r>
              </a:p>
              <a:p>
                <a:pPr algn="just"/>
                <a:r>
                  <a:rPr lang="en-US" sz="1900" dirty="0" smtClean="0"/>
                  <a:t>	-DPC: </a:t>
                </a:r>
                <a:r>
                  <a:rPr lang="en-US" sz="1900" dirty="0"/>
                  <a:t>Upper bound of the Q-grid for the calculated F(Q). Affects </a:t>
                </a:r>
                <a:r>
                  <a:rPr lang="en-US" sz="1900" dirty="0" smtClean="0"/>
                  <a:t>the         	termination </a:t>
                </a:r>
                <a:r>
                  <a:rPr lang="en-US" sz="1900" dirty="0"/>
                  <a:t>ripples</a:t>
                </a:r>
                <a:r>
                  <a:rPr lang="en-US" sz="1900" dirty="0" smtClean="0"/>
                  <a:t>.</a:t>
                </a:r>
              </a:p>
              <a:p>
                <a:pPr algn="just"/>
                <a:r>
                  <a:rPr lang="en-US" sz="1900" b="1" dirty="0" err="1"/>
                  <a:t>R</a:t>
                </a:r>
                <a:r>
                  <a:rPr lang="en-US" sz="1900" b="1" baseline="-25000" dirty="0" err="1"/>
                  <a:t>min</a:t>
                </a:r>
                <a:r>
                  <a:rPr lang="en-US" sz="1900" dirty="0"/>
                  <a:t>: Lower bound of the r-grid for PDF calculation</a:t>
                </a:r>
              </a:p>
              <a:p>
                <a:pPr algn="just"/>
                <a:r>
                  <a:rPr lang="en-US" sz="1900" b="1" dirty="0" err="1"/>
                  <a:t>R</a:t>
                </a:r>
                <a:r>
                  <a:rPr lang="en-US" sz="1900" b="1" baseline="-25000" dirty="0" err="1"/>
                  <a:t>max</a:t>
                </a:r>
                <a:r>
                  <a:rPr lang="en-US" sz="1900" dirty="0"/>
                  <a:t>: Upper bound of the r-grid for PDF calculation. </a:t>
                </a:r>
              </a:p>
              <a:p>
                <a:pPr algn="just"/>
                <a:r>
                  <a:rPr lang="en-US" sz="1900" b="1" dirty="0" err="1"/>
                  <a:t>R</a:t>
                </a:r>
                <a:r>
                  <a:rPr lang="en-US" sz="1900" b="1" baseline="-25000" dirty="0" err="1"/>
                  <a:t>step</a:t>
                </a:r>
                <a:r>
                  <a:rPr lang="en-US" sz="1900" dirty="0"/>
                  <a:t>: Spacing in the calculated r-grid. </a:t>
                </a:r>
                <a:r>
                  <a:rPr lang="en-US" sz="1900" dirty="0" err="1"/>
                  <a:t>r-values</a:t>
                </a:r>
                <a:r>
                  <a:rPr lang="en-US" sz="1900" dirty="0"/>
                  <a:t> are at the multiples of </a:t>
                </a:r>
                <a:r>
                  <a:rPr lang="en-US" sz="1900" dirty="0" err="1"/>
                  <a:t>rstep</a:t>
                </a:r>
                <a:r>
                  <a:rPr lang="en-US" sz="1900" dirty="0"/>
                  <a:t>.</a:t>
                </a:r>
                <a:endParaRPr lang="en-US" sz="1900" dirty="0" smtClean="0"/>
              </a:p>
              <a:p>
                <a:endParaRPr lang="en-US" sz="2000" dirty="0"/>
              </a:p>
              <a:p>
                <a:r>
                  <a:rPr lang="en-US" sz="2000" dirty="0"/>
                  <a:t/>
                </a:r>
                <a:br>
                  <a:rPr lang="en-US" sz="2000" dirty="0"/>
                </a:br>
                <a:endParaRPr lang="en-US" sz="2000" dirty="0" smtClean="0"/>
              </a:p>
              <a:p>
                <a:pPr marL="457200" indent="-457200">
                  <a:buAutoNum type="arabicParenBoth"/>
                </a:pPr>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59136" y="1007531"/>
                <a:ext cx="8839199" cy="6790320"/>
              </a:xfrm>
              <a:prstGeom prst="rect">
                <a:avLst/>
              </a:prstGeom>
              <a:blipFill rotWithShape="1">
                <a:blip r:embed="rId2"/>
                <a:stretch>
                  <a:fillRect l="-621" t="-449" r="-690"/>
                </a:stretch>
              </a:blipFill>
            </p:spPr>
            <p:txBody>
              <a:bodyPr/>
              <a:lstStyle/>
              <a:p>
                <a:r>
                  <a:rPr lang="en-US">
                    <a:noFill/>
                  </a:rPr>
                  <a:t> </a:t>
                </a:r>
              </a:p>
            </p:txBody>
          </p:sp>
        </mc:Fallback>
      </mc:AlternateContent>
    </p:spTree>
    <p:extLst>
      <p:ext uri="{BB962C8B-B14F-4D97-AF65-F5344CB8AC3E}">
        <p14:creationId xmlns:p14="http://schemas.microsoft.com/office/powerpoint/2010/main" val="488893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19</a:t>
            </a:fld>
            <a:endParaRPr lang="en-US">
              <a:solidFill>
                <a:srgbClr val="FFFFFF"/>
              </a:solidFill>
            </a:endParaRPr>
          </a:p>
        </p:txBody>
      </p:sp>
      <p:sp>
        <p:nvSpPr>
          <p:cNvPr id="3" name="Rectangle 2"/>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sp>
        <p:nvSpPr>
          <p:cNvPr id="4" name="TextBox 3"/>
          <p:cNvSpPr txBox="1"/>
          <p:nvPr/>
        </p:nvSpPr>
        <p:spPr>
          <a:xfrm>
            <a:off x="203023" y="5907842"/>
            <a:ext cx="8472361" cy="584775"/>
          </a:xfrm>
          <a:prstGeom prst="rect">
            <a:avLst/>
          </a:prstGeom>
          <a:noFill/>
        </p:spPr>
        <p:txBody>
          <a:bodyPr wrap="square" rtlCol="0">
            <a:spAutoFit/>
          </a:bodyPr>
          <a:lstStyle/>
          <a:p>
            <a:r>
              <a:rPr lang="en-US" sz="1600" dirty="0" smtClean="0"/>
              <a:t>H. S. Kim, G. A. Jeffrey and R. D. Rosenstein, </a:t>
            </a:r>
            <a:r>
              <a:rPr lang="en-US" sz="1600" i="1" dirty="0" err="1" smtClean="0"/>
              <a:t>Acta</a:t>
            </a:r>
            <a:r>
              <a:rPr lang="en-US" sz="1600" i="1" dirty="0" smtClean="0"/>
              <a:t> </a:t>
            </a:r>
            <a:r>
              <a:rPr lang="en-US" sz="1600" i="1" dirty="0" err="1" smtClean="0"/>
              <a:t>Cryst</a:t>
            </a:r>
            <a:r>
              <a:rPr lang="en-US" sz="1600" i="1" dirty="0" smtClean="0"/>
              <a:t>. B</a:t>
            </a:r>
            <a:r>
              <a:rPr lang="en-US" sz="1600" dirty="0" smtClean="0"/>
              <a:t>, 1968, 24, 1449.</a:t>
            </a:r>
          </a:p>
          <a:p>
            <a:r>
              <a:rPr lang="en-US" sz="1600" dirty="0" smtClean="0"/>
              <a:t>X. Qiu, J. W. Thompson and S. J. L. </a:t>
            </a:r>
            <a:r>
              <a:rPr lang="en-US" sz="1600" dirty="0" err="1" smtClean="0"/>
              <a:t>Billinge</a:t>
            </a:r>
            <a:r>
              <a:rPr lang="en-US" sz="1600" dirty="0" smtClean="0"/>
              <a:t>, </a:t>
            </a:r>
            <a:r>
              <a:rPr lang="en-US" sz="1600" i="1" dirty="0" smtClean="0"/>
              <a:t>J. Appl. </a:t>
            </a:r>
            <a:r>
              <a:rPr lang="en-US" sz="1600" i="1" dirty="0" err="1" smtClean="0"/>
              <a:t>Cryst</a:t>
            </a:r>
            <a:r>
              <a:rPr lang="en-US" sz="1600" i="1" dirty="0" smtClean="0"/>
              <a:t>. </a:t>
            </a:r>
            <a:r>
              <a:rPr lang="en-US" sz="1600" dirty="0" smtClean="0"/>
              <a:t>2004, 37, 678.  </a:t>
            </a:r>
            <a:endParaRPr lang="en-US" sz="1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9" y="1089475"/>
            <a:ext cx="4572000" cy="2493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783839" y="1323607"/>
            <a:ext cx="4360161" cy="2246769"/>
          </a:xfrm>
          <a:prstGeom prst="rect">
            <a:avLst/>
          </a:prstGeom>
          <a:noFill/>
        </p:spPr>
        <p:txBody>
          <a:bodyPr wrap="square" rtlCol="0">
            <a:spAutoFit/>
          </a:bodyPr>
          <a:lstStyle/>
          <a:p>
            <a:pPr algn="just"/>
            <a:r>
              <a:rPr lang="en-US" sz="2000" dirty="0" smtClean="0"/>
              <a:t>D-mannitol is a polyalcohol with rich hydrogen bonds. Based on its room temperature (283-303 K) structure as reported by Kim et al, the nearest O…O bond distance is ~2.72 Å. </a:t>
            </a:r>
          </a:p>
          <a:p>
            <a:pPr algn="just"/>
            <a:endParaRPr lang="en-US" sz="2000" dirty="0"/>
          </a:p>
          <a:p>
            <a:r>
              <a:rPr lang="en-US" sz="2000" dirty="0" smtClean="0"/>
              <a:t> </a:t>
            </a:r>
            <a:r>
              <a:rPr lang="en-US" dirty="0" smtClean="0"/>
              <a:t> </a:t>
            </a:r>
            <a:endParaRPr lang="en-US" dirty="0"/>
          </a:p>
        </p:txBody>
      </p:sp>
      <p:sp>
        <p:nvSpPr>
          <p:cNvPr id="8" name="TextBox 7"/>
          <p:cNvSpPr txBox="1"/>
          <p:nvPr/>
        </p:nvSpPr>
        <p:spPr>
          <a:xfrm>
            <a:off x="86409" y="3928431"/>
            <a:ext cx="9048774" cy="1631216"/>
          </a:xfrm>
          <a:prstGeom prst="rect">
            <a:avLst/>
          </a:prstGeom>
          <a:noFill/>
        </p:spPr>
        <p:txBody>
          <a:bodyPr wrap="square" rtlCol="0">
            <a:spAutoFit/>
          </a:bodyPr>
          <a:lstStyle/>
          <a:p>
            <a:pPr algn="just"/>
            <a:r>
              <a:rPr lang="en-US" sz="2000" dirty="0" smtClean="0"/>
              <a:t>Synchrotron X-ray total scattering was conducted on D-mannitol powder sample at 300 K. From a fit to PDF of cerium oxide, the instrumental resolution parameters are determined: </a:t>
            </a:r>
            <a:r>
              <a:rPr lang="en-US" sz="2000" dirty="0" err="1" smtClean="0"/>
              <a:t>Q</a:t>
            </a:r>
            <a:r>
              <a:rPr lang="en-US" sz="2000" baseline="-25000" dirty="0" err="1" smtClean="0"/>
              <a:t>damp</a:t>
            </a:r>
            <a:r>
              <a:rPr lang="en-US" sz="2000" dirty="0" smtClean="0"/>
              <a:t>=0.02902 Å</a:t>
            </a:r>
            <a:r>
              <a:rPr lang="en-US" sz="2000" baseline="30000" dirty="0" smtClean="0"/>
              <a:t>-1</a:t>
            </a:r>
            <a:r>
              <a:rPr lang="en-US" sz="2000" dirty="0" smtClean="0"/>
              <a:t>, </a:t>
            </a:r>
            <a:r>
              <a:rPr lang="en-US" sz="2000" dirty="0" err="1" smtClean="0"/>
              <a:t>Q</a:t>
            </a:r>
            <a:r>
              <a:rPr lang="en-US" sz="2000" baseline="-25000" dirty="0" err="1" smtClean="0"/>
              <a:t>broad</a:t>
            </a:r>
            <a:r>
              <a:rPr lang="en-US" sz="2000" dirty="0" smtClean="0"/>
              <a:t>=0.0004 Å</a:t>
            </a:r>
            <a:r>
              <a:rPr lang="en-US" sz="2000" baseline="30000" dirty="0" smtClean="0"/>
              <a:t>-1</a:t>
            </a:r>
            <a:r>
              <a:rPr lang="en-US" sz="2000" dirty="0" smtClean="0"/>
              <a:t>. A </a:t>
            </a:r>
            <a:r>
              <a:rPr lang="en-US" sz="2000" dirty="0" err="1" smtClean="0"/>
              <a:t>Q</a:t>
            </a:r>
            <a:r>
              <a:rPr lang="en-US" sz="2000" baseline="-25000" dirty="0" err="1" smtClean="0"/>
              <a:t>max</a:t>
            </a:r>
            <a:r>
              <a:rPr lang="en-US" sz="2000" dirty="0" smtClean="0"/>
              <a:t> of 24 </a:t>
            </a:r>
            <a:r>
              <a:rPr lang="en-US" sz="2000" dirty="0"/>
              <a:t>Å</a:t>
            </a:r>
            <a:r>
              <a:rPr lang="en-US" sz="2000" baseline="30000" dirty="0"/>
              <a:t>-1 </a:t>
            </a:r>
            <a:r>
              <a:rPr lang="en-US" sz="2000" baseline="30000" dirty="0" smtClean="0"/>
              <a:t> </a:t>
            </a:r>
            <a:r>
              <a:rPr lang="en-US" sz="2000" dirty="0" smtClean="0"/>
              <a:t>was used for Fourier transform. The software program PDFgetX2 was used.  </a:t>
            </a:r>
          </a:p>
          <a:p>
            <a:r>
              <a:rPr lang="en-US" sz="2000" dirty="0" smtClean="0"/>
              <a:t> </a:t>
            </a:r>
            <a:r>
              <a:rPr lang="en-US" dirty="0" smtClean="0"/>
              <a:t> </a:t>
            </a:r>
            <a:endParaRPr lang="en-US" dirty="0"/>
          </a:p>
        </p:txBody>
      </p:sp>
      <p:sp>
        <p:nvSpPr>
          <p:cNvPr id="6" name="Rectangle 5"/>
          <p:cNvSpPr/>
          <p:nvPr/>
        </p:nvSpPr>
        <p:spPr>
          <a:xfrm>
            <a:off x="86408" y="5261511"/>
            <a:ext cx="8952395" cy="707886"/>
          </a:xfrm>
          <a:prstGeom prst="rect">
            <a:avLst/>
          </a:prstGeom>
        </p:spPr>
        <p:txBody>
          <a:bodyPr wrap="square">
            <a:spAutoFit/>
          </a:bodyPr>
          <a:lstStyle/>
          <a:p>
            <a:r>
              <a:rPr lang="en-US" sz="2000" dirty="0" smtClean="0"/>
              <a:t>Examples files are available at </a:t>
            </a:r>
            <a:r>
              <a:rPr lang="en-US" sz="2000" dirty="0" smtClean="0">
                <a:hlinkClick r:id="rId3"/>
              </a:rPr>
              <a:t>https</a:t>
            </a:r>
            <a:r>
              <a:rPr lang="en-US" sz="2000" dirty="0">
                <a:hlinkClick r:id="rId3"/>
              </a:rPr>
              <a:t>://</a:t>
            </a:r>
            <a:r>
              <a:rPr lang="en-US" sz="2000" dirty="0" smtClean="0">
                <a:hlinkClick r:id="rId3"/>
              </a:rPr>
              <a:t>github.com/curieshicy/xINTERPDF/tree/master/Examples</a:t>
            </a:r>
            <a:r>
              <a:rPr lang="en-US" sz="2000" dirty="0" smtClean="0"/>
              <a:t>. </a:t>
            </a:r>
            <a:endParaRPr lang="en-US" sz="2000" dirty="0"/>
          </a:p>
        </p:txBody>
      </p:sp>
    </p:spTree>
    <p:extLst>
      <p:ext uri="{BB962C8B-B14F-4D97-AF65-F5344CB8AC3E}">
        <p14:creationId xmlns:p14="http://schemas.microsoft.com/office/powerpoint/2010/main" val="9987864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068" y="1410759"/>
            <a:ext cx="7772400" cy="2898774"/>
          </a:xfrm>
        </p:spPr>
        <p:txBody>
          <a:bodyPr/>
          <a:lstStyle/>
          <a:p>
            <a:r>
              <a:rPr lang="en-US" sz="3600" dirty="0" smtClean="0">
                <a:solidFill>
                  <a:srgbClr val="84BD00"/>
                </a:solidFill>
                <a:hlinkClick r:id="rId2" action="ppaction://hlinksldjump"/>
              </a:rPr>
              <a:t>Overview</a:t>
            </a:r>
            <a:r>
              <a:rPr lang="en-US" sz="3600" dirty="0" smtClean="0">
                <a:solidFill>
                  <a:srgbClr val="84BD00"/>
                </a:solidFill>
              </a:rPr>
              <a:t/>
            </a:r>
            <a:br>
              <a:rPr lang="en-US" sz="3600" dirty="0" smtClean="0">
                <a:solidFill>
                  <a:srgbClr val="84BD00"/>
                </a:solidFill>
              </a:rPr>
            </a:br>
            <a:r>
              <a:rPr lang="en-US" sz="3600" dirty="0" smtClean="0">
                <a:solidFill>
                  <a:srgbClr val="84BD00"/>
                </a:solidFill>
                <a:hlinkClick r:id="rId3" action="ppaction://hlinksldjump"/>
              </a:rPr>
              <a:t>Installation</a:t>
            </a:r>
            <a:r>
              <a:rPr lang="en-US" sz="3600" dirty="0" smtClean="0">
                <a:solidFill>
                  <a:srgbClr val="84BD00"/>
                </a:solidFill>
              </a:rPr>
              <a:t/>
            </a:r>
            <a:br>
              <a:rPr lang="en-US" sz="3600" dirty="0" smtClean="0">
                <a:solidFill>
                  <a:srgbClr val="84BD00"/>
                </a:solidFill>
              </a:rPr>
            </a:br>
            <a:r>
              <a:rPr lang="en-US" sz="3600" dirty="0" smtClean="0">
                <a:solidFill>
                  <a:srgbClr val="84BD00"/>
                </a:solidFill>
                <a:hlinkClick r:id="rId4" action="ppaction://hlinksldjump"/>
              </a:rPr>
              <a:t>Technical Terms</a:t>
            </a:r>
            <a:br>
              <a:rPr lang="en-US" sz="3600" dirty="0" smtClean="0">
                <a:solidFill>
                  <a:srgbClr val="84BD00"/>
                </a:solidFill>
                <a:hlinkClick r:id="rId4" action="ppaction://hlinksldjump"/>
              </a:rPr>
            </a:br>
            <a:r>
              <a:rPr lang="en-US" sz="3600" dirty="0" smtClean="0">
                <a:solidFill>
                  <a:srgbClr val="84BD00"/>
                </a:solidFill>
                <a:hlinkClick r:id="rId5" action="ppaction://hlinksldjump"/>
              </a:rPr>
              <a:t>Examples</a:t>
            </a:r>
            <a:r>
              <a:rPr lang="en-US" sz="3600" dirty="0" smtClean="0">
                <a:solidFill>
                  <a:srgbClr val="84BD00"/>
                </a:solidFill>
              </a:rPr>
              <a:t/>
            </a:r>
            <a:br>
              <a:rPr lang="en-US" sz="3600" dirty="0" smtClean="0">
                <a:solidFill>
                  <a:srgbClr val="84BD00"/>
                </a:solidFill>
              </a:rPr>
            </a:br>
            <a:r>
              <a:rPr lang="en-US" sz="3600" dirty="0" smtClean="0">
                <a:solidFill>
                  <a:srgbClr val="84BD00"/>
                </a:solidFill>
                <a:hlinkClick r:id="rId6" action="ppaction://hlinksldjump"/>
              </a:rPr>
              <a:t>Disclosure/Acknowledgement </a:t>
            </a:r>
            <a:endParaRPr lang="en-US" dirty="0"/>
          </a:p>
        </p:txBody>
      </p:sp>
      <p:sp>
        <p:nvSpPr>
          <p:cNvPr id="4" name="Slide Number Placeholder 3"/>
          <p:cNvSpPr>
            <a:spLocks noGrp="1"/>
          </p:cNvSpPr>
          <p:nvPr>
            <p:ph type="sldNum" sz="quarter" idx="11"/>
          </p:nvPr>
        </p:nvSpPr>
        <p:spPr/>
        <p:txBody>
          <a:bodyPr/>
          <a:lstStyle/>
          <a:p>
            <a:pPr>
              <a:defRPr/>
            </a:pPr>
            <a:fld id="{04C54B17-19D4-4941-B33D-39B96FCE3717}" type="slidenum">
              <a:rPr lang="en-US" smtClean="0">
                <a:solidFill>
                  <a:srgbClr val="FFFFFF"/>
                </a:solidFill>
              </a:rPr>
              <a:pPr>
                <a:defRPr/>
              </a:pPr>
              <a:t>2</a:t>
            </a:fld>
            <a:endParaRPr lang="en-US">
              <a:solidFill>
                <a:srgbClr val="FFFFFF"/>
              </a:solidFill>
            </a:endParaRPr>
          </a:p>
        </p:txBody>
      </p:sp>
    </p:spTree>
    <p:extLst>
      <p:ext uri="{BB962C8B-B14F-4D97-AF65-F5344CB8AC3E}">
        <p14:creationId xmlns:p14="http://schemas.microsoft.com/office/powerpoint/2010/main" val="3736183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20</a:t>
            </a:fld>
            <a:endParaRPr lang="en-US">
              <a:solidFill>
                <a:srgbClr val="FFFFFF"/>
              </a:solidFill>
            </a:endParaRPr>
          </a:p>
        </p:txBody>
      </p:sp>
      <p:pic>
        <p:nvPicPr>
          <p:cNvPr id="2051" name="Picture 3" descr="C:\Users\shicx4\Desktop\Organic_PDF_GUI\MANUAL\Examples\Example1\e1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87" y="2770849"/>
            <a:ext cx="4572000" cy="22402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sp>
        <p:nvSpPr>
          <p:cNvPr id="7" name="TextBox 6"/>
          <p:cNvSpPr txBox="1"/>
          <p:nvPr/>
        </p:nvSpPr>
        <p:spPr>
          <a:xfrm>
            <a:off x="4775023" y="1031060"/>
            <a:ext cx="4360161" cy="5016758"/>
          </a:xfrm>
          <a:prstGeom prst="rect">
            <a:avLst/>
          </a:prstGeom>
          <a:noFill/>
        </p:spPr>
        <p:txBody>
          <a:bodyPr wrap="square" rtlCol="0">
            <a:spAutoFit/>
          </a:bodyPr>
          <a:lstStyle/>
          <a:p>
            <a:pPr algn="just"/>
            <a:r>
              <a:rPr lang="en-US" sz="2000" dirty="0" smtClean="0"/>
              <a:t>After invoke the main window in a terminal, select from drop-down menu, </a:t>
            </a:r>
            <a:r>
              <a:rPr lang="en-US" sz="2000" b="1" dirty="0"/>
              <a:t>Inter PDF </a:t>
            </a:r>
            <a:r>
              <a:rPr lang="en-US" sz="2000" b="1" dirty="0" smtClean="0"/>
              <a:t>/Crystalline</a:t>
            </a:r>
            <a:r>
              <a:rPr lang="en-US" sz="2000" dirty="0" smtClean="0"/>
              <a:t>, which brings up a new window titled </a:t>
            </a:r>
            <a:r>
              <a:rPr lang="en-US" sz="2000" b="1" dirty="0" smtClean="0"/>
              <a:t>Extract Intermolecular PDF</a:t>
            </a:r>
            <a:r>
              <a:rPr lang="en-US" sz="2000" dirty="0" smtClean="0"/>
              <a:t>. </a:t>
            </a:r>
          </a:p>
          <a:p>
            <a:pPr algn="just"/>
            <a:endParaRPr lang="en-US" sz="2000" dirty="0"/>
          </a:p>
          <a:p>
            <a:pPr algn="just"/>
            <a:r>
              <a:rPr lang="en-US" sz="2000" dirty="0" smtClean="0"/>
              <a:t>Following the Steps: first load in files for molecule (</a:t>
            </a:r>
            <a:r>
              <a:rPr lang="en-US" sz="2000" dirty="0" err="1" smtClean="0"/>
              <a:t>MAN.xyz</a:t>
            </a:r>
            <a:r>
              <a:rPr lang="en-US" sz="2000" dirty="0" smtClean="0"/>
              <a:t>), crystal (</a:t>
            </a:r>
            <a:r>
              <a:rPr lang="en-US" sz="2000" dirty="0" err="1" smtClean="0"/>
              <a:t>MAN.cif</a:t>
            </a:r>
            <a:r>
              <a:rPr lang="en-US" sz="2000" dirty="0" smtClean="0"/>
              <a:t>) and PDF data (MAN_300-00000.gr). In step 2, set </a:t>
            </a:r>
            <a:r>
              <a:rPr lang="en-US" sz="2000" dirty="0" err="1" smtClean="0"/>
              <a:t>Q</a:t>
            </a:r>
            <a:r>
              <a:rPr lang="en-US" sz="2000" baseline="-25000" dirty="0" err="1" smtClean="0"/>
              <a:t>damp</a:t>
            </a:r>
            <a:r>
              <a:rPr lang="en-US" sz="2000" dirty="0" smtClean="0"/>
              <a:t> and </a:t>
            </a:r>
            <a:r>
              <a:rPr lang="en-US" sz="2000" dirty="0" err="1" smtClean="0"/>
              <a:t>Q</a:t>
            </a:r>
            <a:r>
              <a:rPr lang="en-US" sz="2000" baseline="-25000" dirty="0" err="1" smtClean="0"/>
              <a:t>broad</a:t>
            </a:r>
            <a:r>
              <a:rPr lang="en-US" sz="2000" dirty="0" smtClean="0"/>
              <a:t> values to those determined from cerium oxide </a:t>
            </a:r>
            <a:r>
              <a:rPr lang="en-US" sz="2000" dirty="0" err="1" smtClean="0"/>
              <a:t>calibrant</a:t>
            </a:r>
            <a:r>
              <a:rPr lang="en-US" sz="2000" dirty="0" smtClean="0"/>
              <a:t>; set </a:t>
            </a:r>
            <a:r>
              <a:rPr lang="en-US" sz="2000" dirty="0" err="1" smtClean="0"/>
              <a:t>Q</a:t>
            </a:r>
            <a:r>
              <a:rPr lang="en-US" sz="2000" baseline="-25000" dirty="0" err="1" smtClean="0"/>
              <a:t>max</a:t>
            </a:r>
            <a:r>
              <a:rPr lang="en-US" sz="2000" dirty="0" smtClean="0"/>
              <a:t> to 24 Å</a:t>
            </a:r>
            <a:r>
              <a:rPr lang="en-US" sz="2000" baseline="30000" dirty="0" smtClean="0"/>
              <a:t>-1</a:t>
            </a:r>
            <a:r>
              <a:rPr lang="en-US" sz="2000" dirty="0" smtClean="0"/>
              <a:t>. </a:t>
            </a:r>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sp>
        <p:nvSpPr>
          <p:cNvPr id="8" name="TextBox 7"/>
          <p:cNvSpPr txBox="1"/>
          <p:nvPr/>
        </p:nvSpPr>
        <p:spPr>
          <a:xfrm>
            <a:off x="0" y="5215317"/>
            <a:ext cx="9135184" cy="2862322"/>
          </a:xfrm>
          <a:prstGeom prst="rect">
            <a:avLst/>
          </a:prstGeom>
          <a:noFill/>
        </p:spPr>
        <p:txBody>
          <a:bodyPr wrap="square" rtlCol="0">
            <a:spAutoFit/>
          </a:bodyPr>
          <a:lstStyle/>
          <a:p>
            <a:pPr algn="just"/>
            <a:r>
              <a:rPr lang="en-US" sz="2000" dirty="0" smtClean="0"/>
              <a:t>For molecule </a:t>
            </a:r>
            <a:r>
              <a:rPr lang="en-US" sz="2000" dirty="0" err="1" smtClean="0"/>
              <a:t>DebyePDFCalculator</a:t>
            </a:r>
            <a:r>
              <a:rPr lang="en-US" sz="2000" dirty="0" smtClean="0"/>
              <a:t> is used; while for crystal, </a:t>
            </a:r>
            <a:r>
              <a:rPr lang="en-US" sz="2000" dirty="0" err="1" smtClean="0"/>
              <a:t>PDFCalculator</a:t>
            </a:r>
            <a:r>
              <a:rPr lang="en-US" sz="2000" dirty="0" smtClean="0"/>
              <a:t> is used. Click </a:t>
            </a:r>
            <a:r>
              <a:rPr lang="en-US" sz="2000" b="1" dirty="0" smtClean="0"/>
              <a:t>Expand Thermals</a:t>
            </a:r>
            <a:r>
              <a:rPr lang="en-US" sz="2000" dirty="0" smtClean="0"/>
              <a:t> for both molecule and crystal. Leave values at default.</a:t>
            </a:r>
          </a:p>
          <a:p>
            <a:pPr algn="just"/>
            <a:endParaRPr lang="en-US" sz="2000" dirty="0"/>
          </a:p>
          <a:p>
            <a:pPr algn="just"/>
            <a:r>
              <a:rPr lang="en-US" sz="2000" dirty="0" smtClean="0"/>
              <a:t>In step 3, click </a:t>
            </a:r>
            <a:r>
              <a:rPr lang="en-US" sz="2000" b="1" dirty="0" smtClean="0"/>
              <a:t>Visualize</a:t>
            </a:r>
            <a:r>
              <a:rPr lang="en-US" sz="2000" dirty="0" smtClean="0"/>
              <a:t> to see the plots. </a:t>
            </a:r>
          </a:p>
          <a:p>
            <a:pPr algn="just"/>
            <a:endParaRPr lang="en-US" sz="2000" dirty="0"/>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pic>
        <p:nvPicPr>
          <p:cNvPr id="6146" name="Picture 2" descr="C:\Users\shicx4\Desktop\xINTERPDF\MANUAL\Screenshots\Archive\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7" y="1099640"/>
            <a:ext cx="4572000" cy="152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3737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21</a:t>
            </a:fld>
            <a:endParaRPr lang="en-US">
              <a:solidFill>
                <a:srgbClr val="FFFFFF"/>
              </a:solidFill>
            </a:endParaRPr>
          </a:p>
        </p:txBody>
      </p:sp>
      <p:sp>
        <p:nvSpPr>
          <p:cNvPr id="3" name="Rectangle 2"/>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pic>
        <p:nvPicPr>
          <p:cNvPr id="5122" name="Picture 2" descr="C:\Users\shicx4\Desktop\Organic_PDF_GUI\MANUAL\Screenshots\Screen Shot 2018-02-13 at 10.49.46 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975251"/>
            <a:ext cx="76200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shicx4\Desktop\Organic_PDF_GUI\MANUAL\Screenshots\Screen Shot 2018-02-13 at 11.09.40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819" y="3666282"/>
            <a:ext cx="39814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icx4\Desktop\Organic_PDF_GUI\MANUAL\Screenshots\Screen Shot 2018-02-13 at 11.09.57 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1325" y="4457915"/>
            <a:ext cx="3990975"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848" y="5785065"/>
            <a:ext cx="9135184" cy="2246769"/>
          </a:xfrm>
          <a:prstGeom prst="rect">
            <a:avLst/>
          </a:prstGeom>
          <a:noFill/>
        </p:spPr>
        <p:txBody>
          <a:bodyPr wrap="square" rtlCol="0">
            <a:spAutoFit/>
          </a:bodyPr>
          <a:lstStyle/>
          <a:p>
            <a:pPr algn="just"/>
            <a:r>
              <a:rPr lang="en-US" sz="2000" dirty="0" smtClean="0"/>
              <a:t>If any of the molecule/crystal structure file or PDF data cannot be recognized by the program, an error message will </a:t>
            </a:r>
            <a:r>
              <a:rPr lang="en-US" sz="2000" smtClean="0"/>
              <a:t>be displayed </a:t>
            </a:r>
            <a:r>
              <a:rPr lang="en-US" sz="2000" dirty="0" smtClean="0"/>
              <a:t>to alert the users.  </a:t>
            </a:r>
          </a:p>
          <a:p>
            <a:pPr algn="just"/>
            <a:endParaRPr lang="en-US" sz="2000" dirty="0"/>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spTree>
    <p:extLst>
      <p:ext uri="{BB962C8B-B14F-4D97-AF65-F5344CB8AC3E}">
        <p14:creationId xmlns:p14="http://schemas.microsoft.com/office/powerpoint/2010/main" val="82383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22</a:t>
            </a:fld>
            <a:endParaRPr lang="en-US">
              <a:solidFill>
                <a:srgbClr val="FFFFFF"/>
              </a:solidFill>
            </a:endParaRPr>
          </a:p>
        </p:txBody>
      </p:sp>
      <p:sp>
        <p:nvSpPr>
          <p:cNvPr id="3" name="Rectangle 2"/>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pic>
        <p:nvPicPr>
          <p:cNvPr id="3074" name="Picture 2" descr="C:\Users\shicx4\Desktop\Organic_PDF_GUI\MANUAL\Examples\Example1\e1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555"/>
            <a:ext cx="4572000" cy="323363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icx4\Desktop\Organic_PDF_GUI\MANUAL\Examples\Example1\e1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184" y="1046730"/>
            <a:ext cx="4572000" cy="32304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816" y="4576046"/>
            <a:ext cx="9135184" cy="3170099"/>
          </a:xfrm>
          <a:prstGeom prst="rect">
            <a:avLst/>
          </a:prstGeom>
          <a:noFill/>
        </p:spPr>
        <p:txBody>
          <a:bodyPr wrap="square" rtlCol="0">
            <a:spAutoFit/>
          </a:bodyPr>
          <a:lstStyle/>
          <a:p>
            <a:pPr algn="just"/>
            <a:r>
              <a:rPr lang="en-US" sz="2000" dirty="0" smtClean="0"/>
              <a:t>Click </a:t>
            </a:r>
            <a:r>
              <a:rPr lang="en-US" sz="2000" b="1" dirty="0" smtClean="0"/>
              <a:t>Make The Plots</a:t>
            </a:r>
            <a:r>
              <a:rPr lang="en-US" sz="2000" dirty="0" smtClean="0"/>
              <a:t>, the theoretical PDFs for molecule and crystal, together with experimental PDF are plotted in the top panel. In the bottom panel, the difference PDFs from experiment and theory are compared. Using magnifying tool in the embedded navigation toolbar, one can zoom into the peak around 2.7 Å. Hovering the mouse in the region, the peak positions for O…O is ~2.72 </a:t>
            </a:r>
            <a:r>
              <a:rPr lang="en-US" sz="2000" dirty="0"/>
              <a:t>Å</a:t>
            </a:r>
            <a:r>
              <a:rPr lang="en-US" sz="2000" dirty="0" smtClean="0"/>
              <a:t> and ~2.74</a:t>
            </a:r>
            <a:r>
              <a:rPr lang="en-US" sz="2000" b="1" dirty="0" smtClean="0"/>
              <a:t> </a:t>
            </a:r>
            <a:r>
              <a:rPr lang="en-US" sz="2000" dirty="0" smtClean="0"/>
              <a:t>Å, respectively. </a:t>
            </a:r>
            <a:endParaRPr lang="en-US" sz="2000" b="1" dirty="0" smtClean="0"/>
          </a:p>
          <a:p>
            <a:pPr algn="just"/>
            <a:endParaRPr lang="en-US" sz="2000" dirty="0"/>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spTree>
    <p:extLst>
      <p:ext uri="{BB962C8B-B14F-4D97-AF65-F5344CB8AC3E}">
        <p14:creationId xmlns:p14="http://schemas.microsoft.com/office/powerpoint/2010/main" val="2921850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23</a:t>
            </a:fld>
            <a:endParaRPr lang="en-US">
              <a:solidFill>
                <a:srgbClr val="FFFFFF"/>
              </a:solidFill>
            </a:endParaRPr>
          </a:p>
        </p:txBody>
      </p:sp>
      <p:pic>
        <p:nvPicPr>
          <p:cNvPr id="4098" name="Picture 2" descr="https://raw.githubusercontent.com/curieshicy/xINTERPDF/master/Examples/Example1/e1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5677"/>
            <a:ext cx="4572000" cy="3226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1f.png (1052×7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12325"/>
            <a:ext cx="4572000" cy="31334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sp>
        <p:nvSpPr>
          <p:cNvPr id="7" name="TextBox 6"/>
          <p:cNvSpPr txBox="1"/>
          <p:nvPr/>
        </p:nvSpPr>
        <p:spPr>
          <a:xfrm>
            <a:off x="8816" y="4576046"/>
            <a:ext cx="9135184" cy="3477875"/>
          </a:xfrm>
          <a:prstGeom prst="rect">
            <a:avLst/>
          </a:prstGeom>
          <a:noFill/>
        </p:spPr>
        <p:txBody>
          <a:bodyPr wrap="square" rtlCol="0">
            <a:spAutoFit/>
          </a:bodyPr>
          <a:lstStyle/>
          <a:p>
            <a:pPr algn="just"/>
            <a:r>
              <a:rPr lang="en-US" sz="2000" dirty="0" smtClean="0"/>
              <a:t>Hit </a:t>
            </a:r>
            <a:r>
              <a:rPr lang="en-US" sz="2000" b="1" dirty="0" smtClean="0"/>
              <a:t>Fine Tune Parameters </a:t>
            </a:r>
            <a:r>
              <a:rPr lang="en-US" sz="2000" dirty="0" smtClean="0"/>
              <a:t>to bring about a window for fine tuning parameters. It has three tabs for molecule, crystal and experiment data, respectively. Users can either drag the scale bar or type a number in the entry box and hit Enter. The plots will update in real time. </a:t>
            </a:r>
          </a:p>
          <a:p>
            <a:pPr algn="just"/>
            <a:endParaRPr lang="en-US" sz="2000" dirty="0" smtClean="0"/>
          </a:p>
          <a:p>
            <a:pPr algn="just"/>
            <a:r>
              <a:rPr lang="en-US" sz="2000" dirty="0" smtClean="0"/>
              <a:t>Click </a:t>
            </a:r>
            <a:r>
              <a:rPr lang="en-US" sz="2000" b="1" dirty="0" smtClean="0"/>
              <a:t>Clear the Plots </a:t>
            </a:r>
            <a:r>
              <a:rPr lang="en-US" sz="2000" dirty="0" smtClean="0"/>
              <a:t>to erase the plots. Click </a:t>
            </a:r>
            <a:r>
              <a:rPr lang="en-US" sz="2000" b="1" dirty="0" smtClean="0"/>
              <a:t>Save The Plots </a:t>
            </a:r>
            <a:r>
              <a:rPr lang="en-US" sz="2000" dirty="0" smtClean="0"/>
              <a:t>to save all raw data.   </a:t>
            </a:r>
            <a:endParaRPr lang="en-US" sz="2000" b="1" dirty="0" smtClean="0"/>
          </a:p>
          <a:p>
            <a:pPr algn="just"/>
            <a:endParaRPr lang="en-US" sz="2000" dirty="0"/>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spTree>
    <p:extLst>
      <p:ext uri="{BB962C8B-B14F-4D97-AF65-F5344CB8AC3E}">
        <p14:creationId xmlns:p14="http://schemas.microsoft.com/office/powerpoint/2010/main" val="2760462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24</a:t>
            </a:fld>
            <a:endParaRPr lang="en-US">
              <a:solidFill>
                <a:srgbClr val="FFFFFF"/>
              </a:solidFill>
            </a:endParaRPr>
          </a:p>
        </p:txBody>
      </p:sp>
      <p:pic>
        <p:nvPicPr>
          <p:cNvPr id="5122" name="Picture 2" descr="https://raw.githubusercontent.com/curieshicy/xINTERPDF/master/Examples/Example1/e1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4675"/>
            <a:ext cx="9144000" cy="32937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sp>
        <p:nvSpPr>
          <p:cNvPr id="6" name="TextBox 5"/>
          <p:cNvSpPr txBox="1"/>
          <p:nvPr/>
        </p:nvSpPr>
        <p:spPr>
          <a:xfrm>
            <a:off x="8816" y="4576046"/>
            <a:ext cx="9135184" cy="3170099"/>
          </a:xfrm>
          <a:prstGeom prst="rect">
            <a:avLst/>
          </a:prstGeom>
          <a:noFill/>
        </p:spPr>
        <p:txBody>
          <a:bodyPr wrap="square" rtlCol="0">
            <a:spAutoFit/>
          </a:bodyPr>
          <a:lstStyle/>
          <a:p>
            <a:pPr algn="just"/>
            <a:r>
              <a:rPr lang="en-US" sz="2000" dirty="0" smtClean="0"/>
              <a:t>In the file that saved, the header explains the details of each column of data saved. In this example, it describes the Calculators used for simulating PDFs for molecule and crystal, and the scale factor used (in </a:t>
            </a:r>
            <a:r>
              <a:rPr lang="en-US" sz="2000" b="1" dirty="0" smtClean="0"/>
              <a:t>Fine Tune Parameters</a:t>
            </a:r>
            <a:r>
              <a:rPr lang="en-US" sz="2000" dirty="0" smtClean="0"/>
              <a:t> tab) for experimental PDF. Each column, from left to right, corresponds to, respectively, (1)the radial distance, (2) theoretical PDF for molecule, (3) theoretical PDF for crystal, (4) experimental PDF, (5) theoretical intermolecular PDF and (6) experimental intermolecular PDF.</a:t>
            </a:r>
            <a:endParaRPr lang="en-US" sz="2000" dirty="0"/>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spTree>
    <p:extLst>
      <p:ext uri="{BB962C8B-B14F-4D97-AF65-F5344CB8AC3E}">
        <p14:creationId xmlns:p14="http://schemas.microsoft.com/office/powerpoint/2010/main" val="187000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25</a:t>
            </a:fld>
            <a:endParaRPr lang="en-US">
              <a:solidFill>
                <a:srgbClr val="FFFFFF"/>
              </a:solidFill>
            </a:endParaRPr>
          </a:p>
        </p:txBody>
      </p:sp>
      <p:sp>
        <p:nvSpPr>
          <p:cNvPr id="3" name="Rectangle 2"/>
          <p:cNvSpPr/>
          <p:nvPr/>
        </p:nvSpPr>
        <p:spPr>
          <a:xfrm>
            <a:off x="1077056" y="232295"/>
            <a:ext cx="7395935" cy="584775"/>
          </a:xfrm>
          <a:prstGeom prst="rect">
            <a:avLst/>
          </a:prstGeom>
        </p:spPr>
        <p:txBody>
          <a:bodyPr wrap="none">
            <a:spAutoFit/>
          </a:bodyPr>
          <a:lstStyle/>
          <a:p>
            <a:r>
              <a:rPr lang="en-US" sz="3200" dirty="0" smtClean="0">
                <a:solidFill>
                  <a:srgbClr val="84BD00"/>
                </a:solidFill>
              </a:rPr>
              <a:t>Example 1: Hydrogen bonds in D-mannitol  </a:t>
            </a:r>
            <a:endParaRPr lang="en-US" sz="3200" dirty="0"/>
          </a:p>
        </p:txBody>
      </p:sp>
      <p:sp>
        <p:nvSpPr>
          <p:cNvPr id="5" name="TextBox 4"/>
          <p:cNvSpPr txBox="1"/>
          <p:nvPr/>
        </p:nvSpPr>
        <p:spPr>
          <a:xfrm>
            <a:off x="0" y="5758978"/>
            <a:ext cx="9135184" cy="1631216"/>
          </a:xfrm>
          <a:prstGeom prst="rect">
            <a:avLst/>
          </a:prstGeom>
          <a:noFill/>
        </p:spPr>
        <p:txBody>
          <a:bodyPr wrap="square" rtlCol="0">
            <a:spAutoFit/>
          </a:bodyPr>
          <a:lstStyle/>
          <a:p>
            <a:pPr algn="just"/>
            <a:r>
              <a:rPr lang="en-US" sz="2000" dirty="0" smtClean="0"/>
              <a:t>In the dropdown menu, click </a:t>
            </a:r>
            <a:r>
              <a:rPr lang="en-US" sz="2000" b="1" dirty="0" smtClean="0"/>
              <a:t>Python</a:t>
            </a:r>
            <a:r>
              <a:rPr lang="en-US" sz="2000" dirty="0" smtClean="0"/>
              <a:t>---</a:t>
            </a:r>
            <a:r>
              <a:rPr lang="en-US" sz="2000" b="1" dirty="0" smtClean="0"/>
              <a:t>Quit Python</a:t>
            </a:r>
            <a:r>
              <a:rPr lang="en-US" sz="2000" dirty="0" smtClean="0"/>
              <a:t> to quit. If terminal fails to respond, press </a:t>
            </a:r>
            <a:r>
              <a:rPr lang="en-US" sz="2000" dirty="0" err="1" smtClean="0"/>
              <a:t>Crtl</a:t>
            </a:r>
            <a:r>
              <a:rPr lang="en-US" sz="2000" dirty="0" smtClean="0"/>
              <a:t> + Z to kill the process.  </a:t>
            </a:r>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pic>
        <p:nvPicPr>
          <p:cNvPr id="2050" name="Picture 2" descr="C:\Users\curieshicy\Desktop\xINTERPDF\Screen Shot 2018-03-08 at 10.04.08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165" y="1035367"/>
            <a:ext cx="6400800" cy="469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024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26</a:t>
            </a:fld>
            <a:endParaRPr lang="en-US">
              <a:solidFill>
                <a:srgbClr val="FFFFFF"/>
              </a:solidFill>
            </a:endParaRPr>
          </a:p>
        </p:txBody>
      </p:sp>
      <p:sp>
        <p:nvSpPr>
          <p:cNvPr id="4" name="Rectangle 3"/>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07" y="994639"/>
            <a:ext cx="4114800" cy="3977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descr="C:\Users\shicx4\Desktop\PDF_ARGONNE\PAPER_WRITING\MEF\FIGURES\MEF_schem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49" y="4972260"/>
            <a:ext cx="2743200" cy="1521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4227907" y="1018247"/>
                <a:ext cx="4810897" cy="2246769"/>
              </a:xfrm>
              <a:prstGeom prst="rect">
                <a:avLst/>
              </a:prstGeom>
              <a:noFill/>
            </p:spPr>
            <p:txBody>
              <a:bodyPr wrap="square" rtlCol="0">
                <a:spAutoFit/>
              </a:bodyPr>
              <a:lstStyle/>
              <a:p>
                <a:pPr algn="just"/>
                <a:r>
                  <a:rPr lang="en-US" sz="2000" dirty="0" smtClean="0"/>
                  <a:t>Mefenamic acid (MEF) </a:t>
                </a:r>
                <a:r>
                  <a:rPr lang="en-US" sz="2000" dirty="0"/>
                  <a:t>is a nonsteroidal anti-inflammatory and analgesic drug used to treat mild pain, especially menstrual cramps. The crystal structure of </a:t>
                </a:r>
                <a:r>
                  <a:rPr lang="en-US" sz="2000" dirty="0" err="1"/>
                  <a:t>mefenamic</a:t>
                </a:r>
                <a:r>
                  <a:rPr lang="en-US" sz="2000" dirty="0"/>
                  <a:t> acid (Form I) was solved by McConnell and Company in </a:t>
                </a:r>
                <a:r>
                  <a:rPr lang="en-US" sz="2000" dirty="0" smtClean="0"/>
                  <a:t>1976. It has a triclinic structure with a space group </a:t>
                </a:r>
                <a14:m>
                  <m:oMath xmlns:m="http://schemas.openxmlformats.org/officeDocument/2006/math">
                    <m:acc>
                      <m:accPr>
                        <m:chr m:val="̅"/>
                        <m:ctrlPr>
                          <a:rPr lang="en-US" sz="2000" i="1" smtClean="0">
                            <a:latin typeface="Cambria Math"/>
                          </a:rPr>
                        </m:ctrlPr>
                      </m:accPr>
                      <m:e>
                        <m:r>
                          <a:rPr lang="en-US" sz="2000" b="0" i="1" smtClean="0">
                            <a:latin typeface="Cambria Math"/>
                          </a:rPr>
                          <m:t>𝑃</m:t>
                        </m:r>
                      </m:e>
                    </m:acc>
                    <m:r>
                      <a:rPr lang="en-US" sz="2000" b="0" i="1" smtClean="0">
                        <a:latin typeface="Cambria Math"/>
                      </a:rPr>
                      <m:t>1</m:t>
                    </m:r>
                  </m:oMath>
                </a14:m>
                <a:r>
                  <a:rPr lang="en-US" sz="2000" dirty="0" smtClean="0"/>
                  <a:t>. </a:t>
                </a:r>
                <a:r>
                  <a:rPr lang="en-US" dirty="0" smtClean="0"/>
                  <a:t> </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227907" y="1018247"/>
                <a:ext cx="4810897" cy="2246769"/>
              </a:xfrm>
              <a:prstGeom prst="rect">
                <a:avLst/>
              </a:prstGeom>
              <a:blipFill rotWithShape="1">
                <a:blip r:embed="rId4"/>
                <a:stretch>
                  <a:fillRect l="-1394" t="-1355" r="-1267" b="-3794"/>
                </a:stretch>
              </a:blipFill>
            </p:spPr>
            <p:txBody>
              <a:bodyPr/>
              <a:lstStyle/>
              <a:p>
                <a:r>
                  <a:rPr lang="en-US">
                    <a:noFill/>
                  </a:rPr>
                  <a:t> </a:t>
                </a:r>
              </a:p>
            </p:txBody>
          </p:sp>
        </mc:Fallback>
      </mc:AlternateContent>
      <p:sp>
        <p:nvSpPr>
          <p:cNvPr id="5" name="Rectangle 4"/>
          <p:cNvSpPr/>
          <p:nvPr/>
        </p:nvSpPr>
        <p:spPr>
          <a:xfrm>
            <a:off x="2735108" y="6155681"/>
            <a:ext cx="6408892" cy="338554"/>
          </a:xfrm>
          <a:prstGeom prst="rect">
            <a:avLst/>
          </a:prstGeom>
        </p:spPr>
        <p:txBody>
          <a:bodyPr wrap="square">
            <a:spAutoFit/>
          </a:bodyPr>
          <a:lstStyle/>
          <a:p>
            <a:r>
              <a:rPr lang="en-US" sz="1600" dirty="0" smtClean="0"/>
              <a:t>J. F. McConnell and F. Z. Company, </a:t>
            </a:r>
            <a:r>
              <a:rPr lang="en-US" sz="1600" i="1" dirty="0" err="1" smtClean="0"/>
              <a:t>Cryst</a:t>
            </a:r>
            <a:r>
              <a:rPr lang="en-US" sz="1600" i="1" dirty="0"/>
              <a:t>. </a:t>
            </a:r>
            <a:r>
              <a:rPr lang="en-US" sz="1600" i="1" dirty="0" err="1"/>
              <a:t>Struct</a:t>
            </a:r>
            <a:r>
              <a:rPr lang="en-US" sz="1600" i="1" dirty="0"/>
              <a:t>. </a:t>
            </a:r>
            <a:r>
              <a:rPr lang="en-US" sz="1600" i="1" dirty="0" err="1"/>
              <a:t>Commun</a:t>
            </a:r>
            <a:r>
              <a:rPr lang="en-US" sz="1600" i="1" dirty="0"/>
              <a:t>.</a:t>
            </a:r>
            <a:r>
              <a:rPr lang="en-US" sz="1600" dirty="0"/>
              <a:t> 1976, 5, 861-864.</a:t>
            </a:r>
          </a:p>
        </p:txBody>
      </p:sp>
      <p:sp>
        <p:nvSpPr>
          <p:cNvPr id="9" name="TextBox 8"/>
          <p:cNvSpPr txBox="1"/>
          <p:nvPr/>
        </p:nvSpPr>
        <p:spPr>
          <a:xfrm>
            <a:off x="4236724" y="3450146"/>
            <a:ext cx="4907276" cy="2862322"/>
          </a:xfrm>
          <a:prstGeom prst="rect">
            <a:avLst/>
          </a:prstGeom>
          <a:noFill/>
        </p:spPr>
        <p:txBody>
          <a:bodyPr wrap="square" rtlCol="0">
            <a:spAutoFit/>
          </a:bodyPr>
          <a:lstStyle/>
          <a:p>
            <a:pPr algn="just"/>
            <a:r>
              <a:rPr lang="en-US" sz="2000" dirty="0" smtClean="0"/>
              <a:t>Synchrotron X-ray total scattering was conducted on MEF powder sample at 300 K. From a fit to PDF of cerium oxide, the instrumental resolution parameters are determined: </a:t>
            </a:r>
            <a:r>
              <a:rPr lang="en-US" sz="2000" dirty="0" err="1" smtClean="0"/>
              <a:t>Q</a:t>
            </a:r>
            <a:r>
              <a:rPr lang="en-US" sz="2000" baseline="-25000" dirty="0" err="1" smtClean="0"/>
              <a:t>damp</a:t>
            </a:r>
            <a:r>
              <a:rPr lang="en-US" sz="2000" dirty="0" smtClean="0"/>
              <a:t>=0.02902 Å</a:t>
            </a:r>
            <a:r>
              <a:rPr lang="en-US" sz="2000" baseline="30000" dirty="0" smtClean="0"/>
              <a:t>-1</a:t>
            </a:r>
            <a:r>
              <a:rPr lang="en-US" sz="2000" dirty="0" smtClean="0"/>
              <a:t>, </a:t>
            </a:r>
            <a:r>
              <a:rPr lang="en-US" sz="2000" dirty="0" err="1" smtClean="0"/>
              <a:t>Q</a:t>
            </a:r>
            <a:r>
              <a:rPr lang="en-US" sz="2000" baseline="-25000" dirty="0" err="1" smtClean="0"/>
              <a:t>broad</a:t>
            </a:r>
            <a:r>
              <a:rPr lang="en-US" sz="2000" dirty="0" smtClean="0"/>
              <a:t>= 0.0004 Å</a:t>
            </a:r>
            <a:r>
              <a:rPr lang="en-US" sz="2000" baseline="30000" dirty="0" smtClean="0"/>
              <a:t>-1</a:t>
            </a:r>
            <a:r>
              <a:rPr lang="en-US" sz="2000" dirty="0" smtClean="0"/>
              <a:t>. A </a:t>
            </a:r>
            <a:r>
              <a:rPr lang="en-US" sz="2000" dirty="0" err="1" smtClean="0"/>
              <a:t>Q</a:t>
            </a:r>
            <a:r>
              <a:rPr lang="en-US" sz="2000" baseline="-25000" dirty="0" err="1" smtClean="0"/>
              <a:t>max</a:t>
            </a:r>
            <a:r>
              <a:rPr lang="en-US" sz="2000" dirty="0" smtClean="0"/>
              <a:t> of 24 </a:t>
            </a:r>
            <a:r>
              <a:rPr lang="en-US" sz="2000" dirty="0"/>
              <a:t>Å</a:t>
            </a:r>
            <a:r>
              <a:rPr lang="en-US" sz="2000" baseline="30000" dirty="0"/>
              <a:t>-1 </a:t>
            </a:r>
            <a:r>
              <a:rPr lang="en-US" sz="2000" baseline="30000" dirty="0" smtClean="0"/>
              <a:t> </a:t>
            </a:r>
            <a:r>
              <a:rPr lang="en-US" sz="2000" dirty="0" smtClean="0"/>
              <a:t>was used for Fourier transform. The software program PDFgetX2 was used.  </a:t>
            </a:r>
          </a:p>
          <a:p>
            <a:r>
              <a:rPr lang="en-US" sz="2000" dirty="0" smtClean="0"/>
              <a:t> </a:t>
            </a:r>
            <a:r>
              <a:rPr lang="en-US" dirty="0" smtClean="0"/>
              <a:t> </a:t>
            </a:r>
            <a:endParaRPr lang="en-US" dirty="0"/>
          </a:p>
        </p:txBody>
      </p:sp>
    </p:spTree>
    <p:extLst>
      <p:ext uri="{BB962C8B-B14F-4D97-AF65-F5344CB8AC3E}">
        <p14:creationId xmlns:p14="http://schemas.microsoft.com/office/powerpoint/2010/main" val="1896746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27</a:t>
            </a:fld>
            <a:endParaRPr lang="en-US">
              <a:solidFill>
                <a:srgbClr val="FFFFFF"/>
              </a:solidFill>
            </a:endParaRPr>
          </a:p>
        </p:txBody>
      </p:sp>
      <p:sp>
        <p:nvSpPr>
          <p:cNvPr id="3" name="Rectangle 2"/>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668" y="967514"/>
            <a:ext cx="3200400" cy="37503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460" y="6269929"/>
            <a:ext cx="8812408" cy="338554"/>
          </a:xfrm>
          <a:prstGeom prst="rect">
            <a:avLst/>
          </a:prstGeom>
        </p:spPr>
        <p:txBody>
          <a:bodyPr wrap="square">
            <a:spAutoFit/>
          </a:bodyPr>
          <a:lstStyle/>
          <a:p>
            <a:r>
              <a:rPr lang="en-US" sz="1600" dirty="0" smtClean="0"/>
              <a:t>D. </a:t>
            </a:r>
            <a:r>
              <a:rPr lang="en-US" sz="1600" dirty="0" err="1"/>
              <a:t>Prill</a:t>
            </a:r>
            <a:r>
              <a:rPr lang="en-US" sz="1600" dirty="0"/>
              <a:t>, </a:t>
            </a:r>
            <a:r>
              <a:rPr lang="en-US" sz="1600" dirty="0" smtClean="0"/>
              <a:t>P. </a:t>
            </a:r>
            <a:r>
              <a:rPr lang="en-US" sz="1600" dirty="0" err="1"/>
              <a:t>Juhás</a:t>
            </a:r>
            <a:r>
              <a:rPr lang="en-US" sz="1600" dirty="0"/>
              <a:t>, </a:t>
            </a:r>
            <a:r>
              <a:rPr lang="en-US" sz="1600" dirty="0" smtClean="0"/>
              <a:t>M. </a:t>
            </a:r>
            <a:r>
              <a:rPr lang="en-US" sz="1600" dirty="0"/>
              <a:t>U. Schmidt and </a:t>
            </a:r>
            <a:r>
              <a:rPr lang="en-US" sz="1600" dirty="0" smtClean="0"/>
              <a:t>S. </a:t>
            </a:r>
            <a:r>
              <a:rPr lang="en-US" sz="1600" dirty="0"/>
              <a:t>J. L. </a:t>
            </a:r>
            <a:r>
              <a:rPr lang="en-US" sz="1600" dirty="0" err="1"/>
              <a:t>Billinge</a:t>
            </a:r>
            <a:r>
              <a:rPr lang="en-US" sz="1600" dirty="0"/>
              <a:t>,  </a:t>
            </a:r>
            <a:r>
              <a:rPr lang="en-US" sz="1600" i="1" dirty="0" smtClean="0"/>
              <a:t>J. Appl. </a:t>
            </a:r>
            <a:r>
              <a:rPr lang="en-US" sz="1600" i="1" dirty="0" err="1" smtClean="0"/>
              <a:t>Cryst</a:t>
            </a:r>
            <a:r>
              <a:rPr lang="en-US" sz="1600" i="1" dirty="0" smtClean="0"/>
              <a:t>.</a:t>
            </a:r>
            <a:r>
              <a:rPr lang="en-US" sz="1600" dirty="0"/>
              <a:t> </a:t>
            </a:r>
            <a:r>
              <a:rPr lang="en-US" sz="1600" dirty="0" smtClean="0"/>
              <a:t>2015, 48</a:t>
            </a:r>
            <a:r>
              <a:rPr lang="en-US" sz="1600" dirty="0"/>
              <a:t>, </a:t>
            </a:r>
            <a:r>
              <a:rPr lang="en-US" sz="1600" dirty="0" smtClean="0"/>
              <a:t>171-178. </a:t>
            </a:r>
            <a:endParaRPr lang="en-US" sz="1600" dirty="0"/>
          </a:p>
        </p:txBody>
      </p:sp>
      <p:sp>
        <p:nvSpPr>
          <p:cNvPr id="6" name="TextBox 5"/>
          <p:cNvSpPr txBox="1"/>
          <p:nvPr/>
        </p:nvSpPr>
        <p:spPr>
          <a:xfrm>
            <a:off x="40460" y="4611644"/>
            <a:ext cx="9103540" cy="1754326"/>
          </a:xfrm>
          <a:prstGeom prst="rect">
            <a:avLst/>
          </a:prstGeom>
          <a:noFill/>
        </p:spPr>
        <p:txBody>
          <a:bodyPr wrap="square" rtlCol="0">
            <a:spAutoFit/>
          </a:bodyPr>
          <a:lstStyle/>
          <a:p>
            <a:pPr algn="just"/>
            <a:r>
              <a:rPr lang="en-US" dirty="0" smtClean="0"/>
              <a:t>As </a:t>
            </a:r>
            <a:r>
              <a:rPr lang="en-US" dirty="0" err="1" smtClean="0"/>
              <a:t>Prill</a:t>
            </a:r>
            <a:r>
              <a:rPr lang="en-US" dirty="0" smtClean="0"/>
              <a:t> et al. reported, the PDF of organics cannot be modelled well by expanding unit cell as typically done for inorganic materials (left figure a), because the intermolecular forces are weaker than intramolecular ones. Instead, a model differentiating both intra- and intermolecular contributions is more appropriate. As shown in the breakdown of a total PDF for MEF (black curve in the right figure), it has contributions from intra- (red) and inter-molecules (blue), each with a distinct </a:t>
            </a:r>
            <a:r>
              <a:rPr lang="en-US" dirty="0" err="1" smtClean="0"/>
              <a:t>U</a:t>
            </a:r>
            <a:r>
              <a:rPr lang="en-US" baseline="-25000" dirty="0" err="1" smtClean="0"/>
              <a:t>iso</a:t>
            </a:r>
            <a:r>
              <a:rPr lang="en-US" dirty="0" smtClean="0"/>
              <a:t> thermal factor.   </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73" y="1018247"/>
            <a:ext cx="4572000" cy="3648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988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28</a:t>
            </a:fld>
            <a:endParaRPr lang="en-US">
              <a:solidFill>
                <a:srgbClr val="FFFFFF"/>
              </a:solidFill>
            </a:endParaRPr>
          </a:p>
        </p:txBody>
      </p:sp>
      <p:sp>
        <p:nvSpPr>
          <p:cNvPr id="3" name="Rectangle 2"/>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sp>
        <p:nvSpPr>
          <p:cNvPr id="6" name="TextBox 5"/>
          <p:cNvSpPr txBox="1"/>
          <p:nvPr/>
        </p:nvSpPr>
        <p:spPr>
          <a:xfrm>
            <a:off x="0" y="4446807"/>
            <a:ext cx="9144000" cy="400110"/>
          </a:xfrm>
          <a:prstGeom prst="rect">
            <a:avLst/>
          </a:prstGeom>
          <a:noFill/>
        </p:spPr>
        <p:txBody>
          <a:bodyPr wrap="square" rtlCol="0">
            <a:spAutoFit/>
          </a:bodyPr>
          <a:lstStyle/>
          <a:p>
            <a:pPr algn="just"/>
            <a:r>
              <a:rPr lang="en-US" sz="2000" dirty="0" smtClean="0"/>
              <a:t>To perform a PDF fit, in dropdown menu, click </a:t>
            </a:r>
            <a:r>
              <a:rPr lang="en-US" sz="2000" b="1" dirty="0" smtClean="0"/>
              <a:t>PDF Fit/PDF Fit</a:t>
            </a:r>
            <a:r>
              <a:rPr lang="en-US" sz="2000" dirty="0" smtClean="0"/>
              <a:t> to start the GUI window. </a:t>
            </a:r>
            <a:endParaRPr lang="en-US" sz="2000" dirty="0"/>
          </a:p>
        </p:txBody>
      </p:sp>
      <p:pic>
        <p:nvPicPr>
          <p:cNvPr id="7170" name="Picture 2" descr="C:\Users\shicx4\Desktop\xINTERPDF\MANUAL\Screenshots\Archive\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381124"/>
            <a:ext cx="7315200" cy="2443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914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29</a:t>
            </a:fld>
            <a:endParaRPr lang="en-US">
              <a:solidFill>
                <a:srgbClr val="FFFFFF"/>
              </a:solidFill>
            </a:endParaRPr>
          </a:p>
        </p:txBody>
      </p:sp>
      <p:sp>
        <p:nvSpPr>
          <p:cNvPr id="3" name="Rectangle 2"/>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sp>
        <p:nvSpPr>
          <p:cNvPr id="5" name="TextBox 4"/>
          <p:cNvSpPr txBox="1"/>
          <p:nvPr/>
        </p:nvSpPr>
        <p:spPr>
          <a:xfrm>
            <a:off x="6400798" y="998699"/>
            <a:ext cx="2743201" cy="2308324"/>
          </a:xfrm>
          <a:prstGeom prst="rect">
            <a:avLst/>
          </a:prstGeom>
          <a:noFill/>
        </p:spPr>
        <p:txBody>
          <a:bodyPr wrap="square" rtlCol="0">
            <a:spAutoFit/>
          </a:bodyPr>
          <a:lstStyle/>
          <a:p>
            <a:pPr algn="just"/>
            <a:r>
              <a:rPr lang="en-US" sz="1600" dirty="0"/>
              <a:t>Following the steps, first load in structure files and PDF data (</a:t>
            </a:r>
            <a:r>
              <a:rPr lang="en-US" sz="1600" dirty="0" err="1"/>
              <a:t>MEF.xyz</a:t>
            </a:r>
            <a:r>
              <a:rPr lang="en-US" sz="1600" dirty="0"/>
              <a:t>, </a:t>
            </a:r>
            <a:r>
              <a:rPr lang="en-US" sz="1600" dirty="0" err="1"/>
              <a:t>MEF.cif</a:t>
            </a:r>
            <a:r>
              <a:rPr lang="en-US" sz="1600" dirty="0"/>
              <a:t> and MEF_300-00000.gr). </a:t>
            </a:r>
            <a:r>
              <a:rPr lang="en-US" sz="1600" dirty="0" smtClean="0"/>
              <a:t>In Step 2, specify the parameters. If a check box is marked, that parameter is fixed during the fit; otherwise is allowed to vary.  </a:t>
            </a:r>
            <a:endParaRPr lang="en-US" sz="1600" dirty="0"/>
          </a:p>
        </p:txBody>
      </p:sp>
      <p:sp>
        <p:nvSpPr>
          <p:cNvPr id="6" name="TextBox 5"/>
          <p:cNvSpPr txBox="1"/>
          <p:nvPr/>
        </p:nvSpPr>
        <p:spPr>
          <a:xfrm>
            <a:off x="6400797" y="3310704"/>
            <a:ext cx="2743202" cy="1323439"/>
          </a:xfrm>
          <a:prstGeom prst="rect">
            <a:avLst/>
          </a:prstGeom>
          <a:noFill/>
        </p:spPr>
        <p:txBody>
          <a:bodyPr wrap="square" rtlCol="0">
            <a:spAutoFit/>
          </a:bodyPr>
          <a:lstStyle/>
          <a:p>
            <a:pPr algn="just"/>
            <a:r>
              <a:rPr lang="en-US" sz="1600" dirty="0" smtClean="0"/>
              <a:t>Below lattice parameters, there is a row for constraining them. For example, if it is a cubic structure, users can type @1 for </a:t>
            </a:r>
            <a:r>
              <a:rPr lang="en-US" sz="1600" b="1" dirty="0" err="1" smtClean="0"/>
              <a:t>Lat_a</a:t>
            </a:r>
            <a:r>
              <a:rPr lang="en-US" sz="1600" dirty="0" smtClean="0"/>
              <a:t>, </a:t>
            </a:r>
            <a:r>
              <a:rPr lang="en-US" sz="1600" b="1" dirty="0" err="1" smtClean="0"/>
              <a:t>Lat_b</a:t>
            </a:r>
            <a:r>
              <a:rPr lang="en-US" sz="1600" dirty="0" smtClean="0"/>
              <a:t> and </a:t>
            </a:r>
            <a:r>
              <a:rPr lang="en-US" sz="1600" b="1" dirty="0" err="1" smtClean="0"/>
              <a:t>Lat_c</a:t>
            </a:r>
            <a:r>
              <a:rPr lang="en-US" sz="1600" dirty="0" smtClean="0"/>
              <a:t>. </a:t>
            </a:r>
            <a:endParaRPr lang="en-US" sz="1600" dirty="0"/>
          </a:p>
        </p:txBody>
      </p:sp>
      <p:sp>
        <p:nvSpPr>
          <p:cNvPr id="7" name="Rectangle 6"/>
          <p:cNvSpPr/>
          <p:nvPr/>
        </p:nvSpPr>
        <p:spPr>
          <a:xfrm>
            <a:off x="0" y="4980135"/>
            <a:ext cx="9200644" cy="1569660"/>
          </a:xfrm>
          <a:prstGeom prst="rect">
            <a:avLst/>
          </a:prstGeom>
        </p:spPr>
        <p:txBody>
          <a:bodyPr wrap="square">
            <a:spAutoFit/>
          </a:bodyPr>
          <a:lstStyle/>
          <a:p>
            <a:pPr algn="just"/>
            <a:r>
              <a:rPr lang="en-US" sz="1600" dirty="0"/>
              <a:t>For a tetragonal structure, @1 for </a:t>
            </a:r>
            <a:r>
              <a:rPr lang="en-US" sz="1600" b="1" dirty="0" err="1"/>
              <a:t>Lat_a</a:t>
            </a:r>
            <a:r>
              <a:rPr lang="en-US" sz="1600" dirty="0"/>
              <a:t> and </a:t>
            </a:r>
            <a:r>
              <a:rPr lang="en-US" sz="1600" b="1" dirty="0" err="1"/>
              <a:t>Lat_b</a:t>
            </a:r>
            <a:r>
              <a:rPr lang="en-US" sz="1600" dirty="0"/>
              <a:t>, @2 for </a:t>
            </a:r>
            <a:r>
              <a:rPr lang="en-US" sz="1600" b="1" dirty="0" err="1"/>
              <a:t>Lat_c</a:t>
            </a:r>
            <a:r>
              <a:rPr lang="en-US" sz="1600" dirty="0"/>
              <a:t>. Similar syntax </a:t>
            </a:r>
            <a:r>
              <a:rPr lang="en-US" sz="1600" dirty="0" smtClean="0"/>
              <a:t>is applied to </a:t>
            </a:r>
            <a:r>
              <a:rPr lang="en-US" sz="1600" dirty="0"/>
              <a:t>constrain the angles (</a:t>
            </a:r>
            <a:r>
              <a:rPr lang="en-US" sz="1600" b="1" dirty="0"/>
              <a:t>Alpha</a:t>
            </a:r>
            <a:r>
              <a:rPr lang="en-US" sz="1600" dirty="0"/>
              <a:t>, </a:t>
            </a:r>
            <a:r>
              <a:rPr lang="en-US" sz="1600" b="1" dirty="0"/>
              <a:t>Beta</a:t>
            </a:r>
            <a:r>
              <a:rPr lang="en-US" sz="1600" dirty="0"/>
              <a:t> and </a:t>
            </a:r>
            <a:r>
              <a:rPr lang="en-US" sz="1600" b="1" dirty="0"/>
              <a:t>Gamma</a:t>
            </a:r>
            <a:r>
              <a:rPr lang="en-US" sz="1600" dirty="0"/>
              <a:t>). Since MEF is triclinic, we need six different variables for lattice parameters. </a:t>
            </a:r>
            <a:r>
              <a:rPr lang="en-US" sz="1600" b="1" dirty="0" err="1"/>
              <a:t>Zoom_Mol</a:t>
            </a:r>
            <a:r>
              <a:rPr lang="en-US" sz="1600" dirty="0"/>
              <a:t> and </a:t>
            </a:r>
            <a:r>
              <a:rPr lang="en-US" sz="1600" b="1" dirty="0" err="1"/>
              <a:t>Zoom_Intra</a:t>
            </a:r>
            <a:r>
              <a:rPr lang="en-US" sz="1600" dirty="0"/>
              <a:t> give the possibilities to expand or shrink the molecule </a:t>
            </a:r>
            <a:r>
              <a:rPr lang="en-US" sz="1600" dirty="0" err="1"/>
              <a:t>isotropically</a:t>
            </a:r>
            <a:r>
              <a:rPr lang="en-US" sz="1600" dirty="0"/>
              <a:t>. The three delta 2 values can be further freed to explain for the r-dependent peak width (i.e. correlated motions). Refer to the right figure in  </a:t>
            </a:r>
            <a:r>
              <a:rPr lang="en-US" sz="1600" dirty="0" smtClean="0">
                <a:hlinkClick r:id="rId2" action="ppaction://hlinksldjump"/>
              </a:rPr>
              <a:t>Slide 27</a:t>
            </a:r>
            <a:r>
              <a:rPr lang="en-US" sz="1600" dirty="0" smtClean="0"/>
              <a:t>, </a:t>
            </a:r>
            <a:r>
              <a:rPr lang="en-US" sz="1600" dirty="0"/>
              <a:t>for the meaning of </a:t>
            </a:r>
            <a:r>
              <a:rPr lang="en-US" sz="1600" b="1" dirty="0" err="1"/>
              <a:t>Mol</a:t>
            </a:r>
            <a:r>
              <a:rPr lang="en-US" sz="1600" dirty="0"/>
              <a:t> and </a:t>
            </a:r>
            <a:r>
              <a:rPr lang="en-US" sz="1600" b="1" dirty="0"/>
              <a:t>Intra</a:t>
            </a:r>
            <a:r>
              <a:rPr lang="en-US" sz="1600" dirty="0"/>
              <a:t>. </a:t>
            </a:r>
            <a:endParaRPr lang="en-US" sz="1600" dirty="0" smtClean="0"/>
          </a:p>
          <a:p>
            <a:pPr algn="just"/>
            <a:r>
              <a:rPr lang="en-US" sz="1600" dirty="0" smtClean="0"/>
              <a:t>In Step 3, select the fit range and optimizer. Hit </a:t>
            </a:r>
            <a:r>
              <a:rPr lang="en-US" sz="1600" b="1" dirty="0" smtClean="0"/>
              <a:t>Run The Fit </a:t>
            </a:r>
            <a:r>
              <a:rPr lang="en-US" sz="1600" dirty="0" smtClean="0"/>
              <a:t>to start the run. </a:t>
            </a:r>
            <a:endParaRPr lang="en-US" sz="1600" dirty="0"/>
          </a:p>
        </p:txBody>
      </p:sp>
      <p:pic>
        <p:nvPicPr>
          <p:cNvPr id="2050" name="Picture 2" descr="C:\Users\shicx4\Desktop\Organic_PDF_GUI\MANUAL\Screenshots\Screen Shot 2018-02-13 at 11.01.37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5" y="996156"/>
            <a:ext cx="6400800" cy="398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194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a:t>
            </a:fld>
            <a:endParaRPr lang="en-US">
              <a:solidFill>
                <a:srgbClr val="FFFFFF"/>
              </a:solidFill>
            </a:endParaRPr>
          </a:p>
        </p:txBody>
      </p:sp>
      <p:sp>
        <p:nvSpPr>
          <p:cNvPr id="3" name="Rectangle 2"/>
          <p:cNvSpPr/>
          <p:nvPr/>
        </p:nvSpPr>
        <p:spPr>
          <a:xfrm>
            <a:off x="3511935" y="272535"/>
            <a:ext cx="1764586" cy="584775"/>
          </a:xfrm>
          <a:prstGeom prst="rect">
            <a:avLst/>
          </a:prstGeom>
        </p:spPr>
        <p:txBody>
          <a:bodyPr wrap="none">
            <a:spAutoFit/>
          </a:bodyPr>
          <a:lstStyle/>
          <a:p>
            <a:r>
              <a:rPr lang="en-US" sz="3200" dirty="0" smtClean="0">
                <a:solidFill>
                  <a:srgbClr val="84BD00"/>
                </a:solidFill>
              </a:rPr>
              <a:t>Overview</a:t>
            </a:r>
            <a:endParaRPr lang="en-US" sz="3200" dirty="0"/>
          </a:p>
        </p:txBody>
      </p:sp>
      <p:sp>
        <p:nvSpPr>
          <p:cNvPr id="4" name="TextBox 3"/>
          <p:cNvSpPr txBox="1"/>
          <p:nvPr/>
        </p:nvSpPr>
        <p:spPr>
          <a:xfrm>
            <a:off x="106680" y="1084579"/>
            <a:ext cx="8915400" cy="2246769"/>
          </a:xfrm>
          <a:prstGeom prst="rect">
            <a:avLst/>
          </a:prstGeom>
          <a:noFill/>
        </p:spPr>
        <p:txBody>
          <a:bodyPr wrap="square" rtlCol="0">
            <a:spAutoFit/>
          </a:bodyPr>
          <a:lstStyle/>
          <a:p>
            <a:r>
              <a:rPr lang="en-US" sz="2000" dirty="0" err="1" smtClean="0"/>
              <a:t>xINTERPDF</a:t>
            </a:r>
            <a:r>
              <a:rPr lang="en-US" sz="2000" dirty="0" smtClean="0"/>
              <a:t> is written in Python 2.7. It utilizes </a:t>
            </a:r>
            <a:r>
              <a:rPr lang="en-US" sz="2000" dirty="0" err="1" smtClean="0"/>
              <a:t>Tkinter</a:t>
            </a:r>
            <a:r>
              <a:rPr lang="en-US" sz="2000" dirty="0" smtClean="0"/>
              <a:t> and </a:t>
            </a:r>
            <a:r>
              <a:rPr lang="en-US" sz="2000" dirty="0" err="1" smtClean="0"/>
              <a:t>matplotlib</a:t>
            </a:r>
            <a:r>
              <a:rPr lang="en-US" sz="2000" dirty="0" smtClean="0"/>
              <a:t> modules for creating a Graphical User Interface (GUI) and plot visualization, and </a:t>
            </a:r>
            <a:r>
              <a:rPr lang="en-US" sz="2000" dirty="0" err="1" smtClean="0"/>
              <a:t>NumPy</a:t>
            </a:r>
            <a:r>
              <a:rPr lang="en-US" sz="2000" dirty="0" smtClean="0"/>
              <a:t>, </a:t>
            </a:r>
            <a:r>
              <a:rPr lang="en-US" sz="2000" dirty="0" err="1" smtClean="0"/>
              <a:t>SciPy</a:t>
            </a:r>
            <a:r>
              <a:rPr lang="en-US" sz="2000" dirty="0" smtClean="0"/>
              <a:t> and </a:t>
            </a:r>
            <a:r>
              <a:rPr lang="en-US" sz="2000" dirty="0" err="1" smtClean="0"/>
              <a:t>Scikit</a:t>
            </a:r>
            <a:r>
              <a:rPr lang="en-US" sz="2000" dirty="0" smtClean="0"/>
              <a:t>-learn (i.e. PCA feature) for scientific calculations. It builds on </a:t>
            </a:r>
            <a:r>
              <a:rPr lang="en-US" sz="2000" dirty="0" err="1" smtClean="0"/>
              <a:t>DiffPy</a:t>
            </a:r>
            <a:r>
              <a:rPr lang="en-US" sz="2000" dirty="0" smtClean="0"/>
              <a:t>-CMI </a:t>
            </a:r>
            <a:r>
              <a:rPr lang="en-US" sz="2000" dirty="0"/>
              <a:t>package (</a:t>
            </a:r>
            <a:r>
              <a:rPr lang="en-US" sz="2000" dirty="0">
                <a:hlinkClick r:id="rId2"/>
              </a:rPr>
              <a:t>http://</a:t>
            </a:r>
            <a:r>
              <a:rPr lang="en-US" sz="2000" dirty="0" smtClean="0">
                <a:hlinkClick r:id="rId2"/>
              </a:rPr>
              <a:t>www.diffpy.org/products/diffpycmi/index.html</a:t>
            </a:r>
            <a:r>
              <a:rPr lang="en-US" sz="2000" dirty="0" smtClean="0"/>
              <a:t>) for analysis of synchrotron/laboratory X-ray total scattering data collected for organic materials. The homepage for </a:t>
            </a:r>
            <a:r>
              <a:rPr lang="en-US" sz="2000" dirty="0" err="1" smtClean="0"/>
              <a:t>xINTERPDF</a:t>
            </a:r>
            <a:r>
              <a:rPr lang="en-US" sz="2000" dirty="0" smtClean="0"/>
              <a:t> is at </a:t>
            </a:r>
            <a:r>
              <a:rPr lang="en-US" sz="2000" dirty="0" smtClean="0">
                <a:hlinkClick r:id="rId3"/>
              </a:rPr>
              <a:t>https://www.diffpy.org/products/xinterpdf.html</a:t>
            </a:r>
            <a:r>
              <a:rPr lang="en-US" sz="2000" dirty="0" smtClean="0"/>
              <a:t> and its </a:t>
            </a:r>
            <a:r>
              <a:rPr lang="en-US" sz="2000" dirty="0" err="1" smtClean="0"/>
              <a:t>GitHub</a:t>
            </a:r>
            <a:r>
              <a:rPr lang="en-US" sz="2000" dirty="0" smtClean="0"/>
              <a:t> page is at </a:t>
            </a:r>
            <a:r>
              <a:rPr lang="en-US" sz="2000" dirty="0" smtClean="0">
                <a:hlinkClick r:id="rId4"/>
              </a:rPr>
              <a:t>https</a:t>
            </a:r>
            <a:r>
              <a:rPr lang="en-US" sz="2000" dirty="0">
                <a:hlinkClick r:id="rId4"/>
              </a:rPr>
              <a:t>://</a:t>
            </a:r>
            <a:r>
              <a:rPr lang="en-US" sz="2000" dirty="0" smtClean="0">
                <a:hlinkClick r:id="rId4"/>
              </a:rPr>
              <a:t>github.com/curieshicy/xINTERPDF</a:t>
            </a:r>
            <a:r>
              <a:rPr lang="en-US" sz="2000" dirty="0" smtClean="0"/>
              <a:t>. </a:t>
            </a:r>
            <a:endParaRPr lang="en-US" sz="2000" dirty="0"/>
          </a:p>
        </p:txBody>
      </p:sp>
      <p:pic>
        <p:nvPicPr>
          <p:cNvPr id="1027" name="Picture 3" descr="C:\Users\shicx4\Desktop\xINTERPDF\MANUAL\Screenshots\Archive\Over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 y="3589973"/>
            <a:ext cx="8229600" cy="250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656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30</a:t>
            </a:fld>
            <a:endParaRPr lang="en-US">
              <a:solidFill>
                <a:srgbClr val="FFFFFF"/>
              </a:solidFill>
            </a:endParaRPr>
          </a:p>
        </p:txBody>
      </p:sp>
      <p:sp>
        <p:nvSpPr>
          <p:cNvPr id="3" name="Rectangle 2"/>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sp>
        <p:nvSpPr>
          <p:cNvPr id="5" name="TextBox 4"/>
          <p:cNvSpPr txBox="1"/>
          <p:nvPr/>
        </p:nvSpPr>
        <p:spPr>
          <a:xfrm>
            <a:off x="0" y="5925404"/>
            <a:ext cx="9144000" cy="400110"/>
          </a:xfrm>
          <a:prstGeom prst="rect">
            <a:avLst/>
          </a:prstGeom>
          <a:noFill/>
        </p:spPr>
        <p:txBody>
          <a:bodyPr wrap="square" rtlCol="0">
            <a:spAutoFit/>
          </a:bodyPr>
          <a:lstStyle/>
          <a:p>
            <a:pPr algn="just"/>
            <a:r>
              <a:rPr lang="en-US" sz="2000" dirty="0" smtClean="0"/>
              <a:t>When the fit starts running, the terminal will update fit parameters in real-time.</a:t>
            </a:r>
            <a:endParaRPr lang="en-US" sz="2000" dirty="0"/>
          </a:p>
        </p:txBody>
      </p:sp>
      <p:pic>
        <p:nvPicPr>
          <p:cNvPr id="3074" name="Picture 2" descr="C:\Users\shicx4\Desktop\Organic_PDF_GUI\MANUAL\Screenshots\Screen Shot 2018-02-13 at 11.02.02 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88" y="1048284"/>
            <a:ext cx="7315200" cy="456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194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31</a:t>
            </a:fld>
            <a:endParaRPr lang="en-US">
              <a:solidFill>
                <a:srgbClr val="FFFFFF"/>
              </a:solidFill>
            </a:endParaRPr>
          </a:p>
        </p:txBody>
      </p:sp>
      <p:sp>
        <p:nvSpPr>
          <p:cNvPr id="3" name="Rectangle 2"/>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sp>
        <p:nvSpPr>
          <p:cNvPr id="5" name="TextBox 4"/>
          <p:cNvSpPr txBox="1"/>
          <p:nvPr/>
        </p:nvSpPr>
        <p:spPr>
          <a:xfrm>
            <a:off x="0" y="5733229"/>
            <a:ext cx="9144000" cy="707886"/>
          </a:xfrm>
          <a:prstGeom prst="rect">
            <a:avLst/>
          </a:prstGeom>
          <a:noFill/>
        </p:spPr>
        <p:txBody>
          <a:bodyPr wrap="square" rtlCol="0">
            <a:spAutoFit/>
          </a:bodyPr>
          <a:lstStyle/>
          <a:p>
            <a:pPr algn="just"/>
            <a:r>
              <a:rPr lang="en-US" sz="2000" dirty="0" smtClean="0"/>
              <a:t>When the fit is complete, the fit result is plotted. Blue circles, red and green curves, correspond to measured, calculated and difference PDF, respectively. </a:t>
            </a:r>
            <a:endParaRPr lang="en-US" sz="2000" dirty="0"/>
          </a:p>
        </p:txBody>
      </p:sp>
      <p:pic>
        <p:nvPicPr>
          <p:cNvPr id="4098" name="Picture 2" descr="C:\Users\shicx4\Desktop\Organic_PDF_GUI\MANUAL\Screenshots\Screen Shot 2018-02-13 at 11.07.55 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581"/>
            <a:ext cx="7315200" cy="455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194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32</a:t>
            </a:fld>
            <a:endParaRPr lang="en-US">
              <a:solidFill>
                <a:srgbClr val="FFFFFF"/>
              </a:solidFill>
            </a:endParaRPr>
          </a:p>
        </p:txBody>
      </p:sp>
      <p:pic>
        <p:nvPicPr>
          <p:cNvPr id="11266" name="Picture 2" descr="C:\Users\shicx4\Desktop\Organic_PDF_GUI\MANUAL\Examples\Example2\e2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7179"/>
            <a:ext cx="9144000" cy="14344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88044" y="248253"/>
            <a:ext cx="7523598" cy="584775"/>
          </a:xfrm>
          <a:prstGeom prst="rect">
            <a:avLst/>
          </a:prstGeom>
        </p:spPr>
        <p:txBody>
          <a:bodyPr wrap="none">
            <a:spAutoFit/>
          </a:bodyPr>
          <a:lstStyle/>
          <a:p>
            <a:r>
              <a:rPr lang="en-US" sz="3200" dirty="0" smtClean="0">
                <a:solidFill>
                  <a:srgbClr val="84BD00"/>
                </a:solidFill>
              </a:rPr>
              <a:t>Example 2: Model fit of MEF crystalline PDF </a:t>
            </a:r>
            <a:endParaRPr lang="en-US" sz="3200" dirty="0"/>
          </a:p>
        </p:txBody>
      </p:sp>
      <p:sp>
        <p:nvSpPr>
          <p:cNvPr id="5" name="TextBox 4"/>
          <p:cNvSpPr txBox="1"/>
          <p:nvPr/>
        </p:nvSpPr>
        <p:spPr>
          <a:xfrm>
            <a:off x="4749843" y="2945545"/>
            <a:ext cx="4321147" cy="2862322"/>
          </a:xfrm>
          <a:prstGeom prst="rect">
            <a:avLst/>
          </a:prstGeom>
          <a:noFill/>
        </p:spPr>
        <p:txBody>
          <a:bodyPr wrap="square" rtlCol="0">
            <a:spAutoFit/>
          </a:bodyPr>
          <a:lstStyle/>
          <a:p>
            <a:pPr algn="just"/>
            <a:r>
              <a:rPr lang="en-US" sz="2000" dirty="0" smtClean="0"/>
              <a:t>After the fit is complete, a variety of files will be saved automatically to the folder where structure files exist. These include structure files (.</a:t>
            </a:r>
            <a:r>
              <a:rPr lang="en-US" sz="2000" dirty="0" err="1" smtClean="0"/>
              <a:t>cif</a:t>
            </a:r>
            <a:r>
              <a:rPr lang="en-US" sz="2000" dirty="0" smtClean="0"/>
              <a:t> and .xyz files). The MEF-300-00000.fit contains raw data for plotting. MEF-300-00000.res contains a detailed summary of fit results. See the screenshot shown to the left. </a:t>
            </a:r>
            <a:endParaRPr lang="en-US" sz="2000" dirty="0"/>
          </a:p>
        </p:txBody>
      </p:sp>
      <p:pic>
        <p:nvPicPr>
          <p:cNvPr id="11268" name="Picture 4" descr="https://raw.githubusercontent.com/curieshicy/xINTERPDF/master/Examples/Example2/e2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9" y="2664181"/>
            <a:ext cx="4572000" cy="356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30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33</a:t>
            </a:fld>
            <a:endParaRPr lang="en-US">
              <a:solidFill>
                <a:srgbClr val="FFFFFF"/>
              </a:solidFill>
            </a:endParaRPr>
          </a:p>
        </p:txBody>
      </p:sp>
      <p:sp>
        <p:nvSpPr>
          <p:cNvPr id="3" name="Rectangle 2"/>
          <p:cNvSpPr/>
          <p:nvPr/>
        </p:nvSpPr>
        <p:spPr>
          <a:xfrm>
            <a:off x="948076" y="209786"/>
            <a:ext cx="7612469" cy="492443"/>
          </a:xfrm>
          <a:prstGeom prst="rect">
            <a:avLst/>
          </a:prstGeom>
        </p:spPr>
        <p:txBody>
          <a:bodyPr wrap="none">
            <a:spAutoFit/>
          </a:bodyPr>
          <a:lstStyle/>
          <a:p>
            <a:r>
              <a:rPr lang="en-US" sz="2600" dirty="0">
                <a:solidFill>
                  <a:srgbClr val="84BD00"/>
                </a:solidFill>
              </a:rPr>
              <a:t>Example </a:t>
            </a:r>
            <a:r>
              <a:rPr lang="en-US" sz="2600" dirty="0" smtClean="0">
                <a:solidFill>
                  <a:srgbClr val="84BD00"/>
                </a:solidFill>
              </a:rPr>
              <a:t>3: Breakdown of the total PDF fit in Example 2</a:t>
            </a:r>
            <a:endParaRPr lang="en-US" sz="2600" dirty="0"/>
          </a:p>
        </p:txBody>
      </p:sp>
      <p:pic>
        <p:nvPicPr>
          <p:cNvPr id="8194" name="Picture 2" descr="C:\Users\shicx4\Desktop\xINTERPDF\MANUAL\Screenshots\Archive\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949889"/>
            <a:ext cx="5486400" cy="1821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2839819"/>
            <a:ext cx="9048774" cy="4093428"/>
          </a:xfrm>
          <a:prstGeom prst="rect">
            <a:avLst/>
          </a:prstGeom>
          <a:noFill/>
        </p:spPr>
        <p:txBody>
          <a:bodyPr wrap="square" rtlCol="0">
            <a:spAutoFit/>
          </a:bodyPr>
          <a:lstStyle/>
          <a:p>
            <a:pPr algn="just"/>
            <a:r>
              <a:rPr lang="en-US" sz="2000" dirty="0" smtClean="0"/>
              <a:t>A functionality </a:t>
            </a:r>
            <a:r>
              <a:rPr lang="en-US" sz="2000" b="1" dirty="0" smtClean="0"/>
              <a:t>Breakdown of Fit</a:t>
            </a:r>
            <a:r>
              <a:rPr lang="en-US" sz="2000" dirty="0" smtClean="0"/>
              <a:t> has been built to calculate intra- and inter-molecular PDF contribution to the total fit. The interface is shown in the next page. It takes in five files generated after a fit to the crystalline organic X-ray PDF (as in example 2).   </a:t>
            </a:r>
          </a:p>
          <a:p>
            <a:pPr algn="just"/>
            <a:endParaRPr lang="en-US" sz="2000" dirty="0"/>
          </a:p>
          <a:p>
            <a:pPr algn="just"/>
            <a:r>
              <a:rPr lang="en-US" sz="2000" dirty="0" smtClean="0"/>
              <a:t>The five files from example 2 loaded into program are: </a:t>
            </a:r>
          </a:p>
          <a:p>
            <a:pPr algn="just"/>
            <a:r>
              <a:rPr lang="en-US" sz="2000" b="1" dirty="0" smtClean="0"/>
              <a:t>MEF-300-00000_intra.xyz</a:t>
            </a:r>
          </a:p>
          <a:p>
            <a:pPr algn="just"/>
            <a:r>
              <a:rPr lang="en-US" sz="2000" b="1" dirty="0" smtClean="0"/>
              <a:t>MEF-300-00000_mole.xyz</a:t>
            </a:r>
          </a:p>
          <a:p>
            <a:pPr algn="just"/>
            <a:r>
              <a:rPr lang="en-US" sz="2000" b="1" dirty="0" smtClean="0"/>
              <a:t>MEF-300-00000_cryst.cif</a:t>
            </a:r>
          </a:p>
          <a:p>
            <a:pPr algn="just"/>
            <a:r>
              <a:rPr lang="en-US" sz="2000" b="1" dirty="0" smtClean="0"/>
              <a:t>MEF-300-00000.fit</a:t>
            </a:r>
          </a:p>
          <a:p>
            <a:pPr algn="just"/>
            <a:r>
              <a:rPr lang="en-US" sz="2000" b="1" dirty="0" smtClean="0"/>
              <a:t>MEF-300-00000.res   </a:t>
            </a:r>
          </a:p>
          <a:p>
            <a:pPr algn="just"/>
            <a:r>
              <a:rPr lang="en-US" sz="2000" dirty="0" smtClean="0"/>
              <a:t>Besides, in Step 2, the user needs to specify the </a:t>
            </a:r>
            <a:r>
              <a:rPr lang="en-US" sz="2000" b="1" dirty="0" err="1" smtClean="0"/>
              <a:t>Qmin</a:t>
            </a:r>
            <a:r>
              <a:rPr lang="en-US" sz="2000" dirty="0" smtClean="0"/>
              <a:t> and </a:t>
            </a:r>
            <a:r>
              <a:rPr lang="en-US" sz="2000" b="1" dirty="0" err="1" smtClean="0"/>
              <a:t>Qmax</a:t>
            </a:r>
            <a:r>
              <a:rPr lang="en-US" sz="2000" dirty="0" smtClean="0"/>
              <a:t> values used for simulation of molecular PDFs.</a:t>
            </a:r>
          </a:p>
          <a:p>
            <a:r>
              <a:rPr lang="en-US" sz="2000" dirty="0" smtClean="0"/>
              <a:t> </a:t>
            </a:r>
            <a:r>
              <a:rPr lang="en-US" dirty="0" smtClean="0"/>
              <a:t> </a:t>
            </a:r>
            <a:endParaRPr lang="en-US" dirty="0"/>
          </a:p>
        </p:txBody>
      </p:sp>
    </p:spTree>
    <p:extLst>
      <p:ext uri="{BB962C8B-B14F-4D97-AF65-F5344CB8AC3E}">
        <p14:creationId xmlns:p14="http://schemas.microsoft.com/office/powerpoint/2010/main" val="3406318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34</a:t>
            </a:fld>
            <a:endParaRPr lang="en-US">
              <a:solidFill>
                <a:srgbClr val="FFFFFF"/>
              </a:solidFill>
            </a:endParaRPr>
          </a:p>
        </p:txBody>
      </p:sp>
      <p:pic>
        <p:nvPicPr>
          <p:cNvPr id="9218" name="Picture 2" descr="C:\Users\shicx4\Desktop\xINTERPDF\MANUAL\Screenshots\Archive\e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87" y="1611629"/>
            <a:ext cx="5486400" cy="48289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48076" y="270746"/>
            <a:ext cx="7612469" cy="492443"/>
          </a:xfrm>
          <a:prstGeom prst="rect">
            <a:avLst/>
          </a:prstGeom>
        </p:spPr>
        <p:txBody>
          <a:bodyPr wrap="none">
            <a:spAutoFit/>
          </a:bodyPr>
          <a:lstStyle/>
          <a:p>
            <a:r>
              <a:rPr lang="en-US" sz="2600" dirty="0">
                <a:solidFill>
                  <a:srgbClr val="84BD00"/>
                </a:solidFill>
              </a:rPr>
              <a:t>Example </a:t>
            </a:r>
            <a:r>
              <a:rPr lang="en-US" sz="2600" dirty="0" smtClean="0">
                <a:solidFill>
                  <a:srgbClr val="84BD00"/>
                </a:solidFill>
              </a:rPr>
              <a:t>3: Breakdown of the total PDF fit in Example 2</a:t>
            </a:r>
            <a:endParaRPr lang="en-US" sz="2600" dirty="0"/>
          </a:p>
        </p:txBody>
      </p:sp>
      <p:sp>
        <p:nvSpPr>
          <p:cNvPr id="6" name="TextBox 5"/>
          <p:cNvSpPr txBox="1"/>
          <p:nvPr/>
        </p:nvSpPr>
        <p:spPr>
          <a:xfrm>
            <a:off x="0" y="965299"/>
            <a:ext cx="9048774" cy="646331"/>
          </a:xfrm>
          <a:prstGeom prst="rect">
            <a:avLst/>
          </a:prstGeom>
          <a:noFill/>
        </p:spPr>
        <p:txBody>
          <a:bodyPr wrap="square" rtlCol="0">
            <a:spAutoFit/>
          </a:bodyPr>
          <a:lstStyle/>
          <a:p>
            <a:pPr algn="just"/>
            <a:r>
              <a:rPr lang="en-US" dirty="0" smtClean="0"/>
              <a:t>After loading all five files separately and specifying the </a:t>
            </a:r>
            <a:r>
              <a:rPr lang="en-US" dirty="0" err="1" smtClean="0"/>
              <a:t>Qmin</a:t>
            </a:r>
            <a:r>
              <a:rPr lang="en-US" dirty="0" smtClean="0"/>
              <a:t>/</a:t>
            </a:r>
            <a:r>
              <a:rPr lang="en-US" dirty="0" err="1" smtClean="0"/>
              <a:t>Qmax</a:t>
            </a:r>
            <a:r>
              <a:rPr lang="en-US" dirty="0" smtClean="0"/>
              <a:t>, hit </a:t>
            </a:r>
            <a:r>
              <a:rPr lang="en-US" b="1" dirty="0" smtClean="0"/>
              <a:t>Make The Plot </a:t>
            </a:r>
            <a:r>
              <a:rPr lang="en-US" dirty="0" smtClean="0"/>
              <a:t>will generate plots of each contribution to the total fit.</a:t>
            </a:r>
            <a:endParaRPr lang="en-US" dirty="0"/>
          </a:p>
        </p:txBody>
      </p:sp>
    </p:spTree>
    <p:extLst>
      <p:ext uri="{BB962C8B-B14F-4D97-AF65-F5344CB8AC3E}">
        <p14:creationId xmlns:p14="http://schemas.microsoft.com/office/powerpoint/2010/main" val="3408406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35</a:t>
            </a:fld>
            <a:endParaRPr lang="en-US">
              <a:solidFill>
                <a:srgbClr val="FFFFFF"/>
              </a:solidFill>
            </a:endParaRPr>
          </a:p>
        </p:txBody>
      </p:sp>
      <p:sp>
        <p:nvSpPr>
          <p:cNvPr id="3" name="Rectangle 2"/>
          <p:cNvSpPr/>
          <p:nvPr/>
        </p:nvSpPr>
        <p:spPr>
          <a:xfrm>
            <a:off x="898108" y="227107"/>
            <a:ext cx="7839390" cy="584775"/>
          </a:xfrm>
          <a:prstGeom prst="rect">
            <a:avLst/>
          </a:prstGeom>
        </p:spPr>
        <p:txBody>
          <a:bodyPr wrap="none">
            <a:spAutoFit/>
          </a:bodyPr>
          <a:lstStyle/>
          <a:p>
            <a:r>
              <a:rPr lang="en-US" sz="3200" dirty="0">
                <a:solidFill>
                  <a:srgbClr val="84BD00"/>
                </a:solidFill>
              </a:rPr>
              <a:t>Example </a:t>
            </a:r>
            <a:r>
              <a:rPr lang="en-US" sz="3200" dirty="0" smtClean="0">
                <a:solidFill>
                  <a:srgbClr val="84BD00"/>
                </a:solidFill>
              </a:rPr>
              <a:t>4: </a:t>
            </a:r>
            <a:r>
              <a:rPr lang="en-US" sz="3200" dirty="0">
                <a:solidFill>
                  <a:srgbClr val="84BD00"/>
                </a:solidFill>
              </a:rPr>
              <a:t>Find phase fraction by regression </a:t>
            </a:r>
          </a:p>
        </p:txBody>
      </p:sp>
      <p:sp>
        <p:nvSpPr>
          <p:cNvPr id="4" name="TextBox 3"/>
          <p:cNvSpPr txBox="1"/>
          <p:nvPr/>
        </p:nvSpPr>
        <p:spPr>
          <a:xfrm>
            <a:off x="125116" y="1074900"/>
            <a:ext cx="8866484" cy="5016758"/>
          </a:xfrm>
          <a:prstGeom prst="rect">
            <a:avLst/>
          </a:prstGeom>
          <a:noFill/>
        </p:spPr>
        <p:txBody>
          <a:bodyPr wrap="square" rtlCol="0">
            <a:spAutoFit/>
          </a:bodyPr>
          <a:lstStyle/>
          <a:p>
            <a:pPr algn="just"/>
            <a:endParaRPr lang="en-US" sz="2000" dirty="0" smtClean="0"/>
          </a:p>
          <a:p>
            <a:pPr algn="just"/>
            <a:endParaRPr lang="en-US" sz="2000" dirty="0"/>
          </a:p>
          <a:p>
            <a:pPr algn="just"/>
            <a:endParaRPr lang="en-US" sz="2000" dirty="0" smtClean="0"/>
          </a:p>
          <a:p>
            <a:pPr algn="just"/>
            <a:endParaRPr lang="en-US" sz="2000" dirty="0"/>
          </a:p>
          <a:p>
            <a:pPr algn="just"/>
            <a:endParaRPr lang="en-US" sz="2000" dirty="0" smtClean="0"/>
          </a:p>
          <a:p>
            <a:pPr algn="just"/>
            <a:endParaRPr lang="en-US" sz="2000" dirty="0"/>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r>
              <a:rPr lang="en-US" sz="2000" dirty="0" smtClean="0"/>
              <a:t>This exercise is also important for </a:t>
            </a:r>
            <a:r>
              <a:rPr lang="en-US" sz="2000" i="1" u="sng" dirty="0" smtClean="0"/>
              <a:t>differentiating amorphous solid dispersion (ASDs) and physical mixture</a:t>
            </a:r>
            <a:r>
              <a:rPr lang="en-US" sz="2000" dirty="0" smtClean="0"/>
              <a:t> of amorphous drug and polymer, i.e. test the miscibility of drug and polymer. If the final product is a physical mixture, one should be able to scale the PDFs of each component to match the total PDF. However, if it is a pure ASD, the linear combination of PDFs of end members should not yield a desired result. More details see A. Newman et al., </a:t>
            </a:r>
            <a:r>
              <a:rPr lang="en-US" sz="2000" i="1" dirty="0" smtClean="0"/>
              <a:t>J. Pharm. Sci. </a:t>
            </a:r>
            <a:r>
              <a:rPr lang="en-US" sz="2000" dirty="0" smtClean="0"/>
              <a:t>2008, 97(11</a:t>
            </a:r>
            <a:r>
              <a:rPr lang="en-US" sz="2000" dirty="0"/>
              <a:t>):</a:t>
            </a:r>
            <a:r>
              <a:rPr lang="en-US" sz="2000" dirty="0" smtClean="0"/>
              <a:t>4840-56. </a:t>
            </a:r>
            <a:endParaRPr lang="en-US" sz="2000" dirty="0"/>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715" y="1113350"/>
            <a:ext cx="5486400" cy="230812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57400" y="3398613"/>
            <a:ext cx="5376408" cy="369332"/>
          </a:xfrm>
          <a:prstGeom prst="rect">
            <a:avLst/>
          </a:prstGeom>
          <a:noFill/>
        </p:spPr>
        <p:txBody>
          <a:bodyPr wrap="none" rtlCol="0">
            <a:spAutoFit/>
          </a:bodyPr>
          <a:lstStyle/>
          <a:p>
            <a:r>
              <a:rPr lang="en-US" i="1" u="sng" dirty="0" smtClean="0"/>
              <a:t>Or minimize the difference between </a:t>
            </a:r>
            <a:r>
              <a:rPr lang="en-US" i="1" u="sng" dirty="0" err="1" smtClean="0"/>
              <a:t>PDF</a:t>
            </a:r>
            <a:r>
              <a:rPr lang="en-US" i="1" u="sng" baseline="-25000" dirty="0" err="1" smtClean="0"/>
              <a:t>exp</a:t>
            </a:r>
            <a:r>
              <a:rPr lang="en-US" i="1" u="sng" dirty="0" smtClean="0"/>
              <a:t> and </a:t>
            </a:r>
            <a:r>
              <a:rPr lang="en-US" i="1" u="sng" dirty="0" err="1" smtClean="0"/>
              <a:t>PDF</a:t>
            </a:r>
            <a:r>
              <a:rPr lang="en-US" i="1" u="sng" baseline="-25000" dirty="0" err="1" smtClean="0"/>
              <a:t>simu</a:t>
            </a:r>
            <a:endParaRPr lang="en-US" i="1" u="sng" baseline="-25000" dirty="0"/>
          </a:p>
        </p:txBody>
      </p:sp>
    </p:spTree>
    <p:extLst>
      <p:ext uri="{BB962C8B-B14F-4D97-AF65-F5344CB8AC3E}">
        <p14:creationId xmlns:p14="http://schemas.microsoft.com/office/powerpoint/2010/main" val="22705441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36</a:t>
            </a:fld>
            <a:endParaRPr lang="en-US">
              <a:solidFill>
                <a:srgbClr val="FFFFFF"/>
              </a:solidFill>
            </a:endParaRPr>
          </a:p>
        </p:txBody>
      </p:sp>
      <p:sp>
        <p:nvSpPr>
          <p:cNvPr id="3" name="Rectangle 2"/>
          <p:cNvSpPr/>
          <p:nvPr/>
        </p:nvSpPr>
        <p:spPr>
          <a:xfrm>
            <a:off x="254656" y="209786"/>
            <a:ext cx="8736944" cy="584775"/>
          </a:xfrm>
          <a:prstGeom prst="rect">
            <a:avLst/>
          </a:prstGeom>
        </p:spPr>
        <p:txBody>
          <a:bodyPr wrap="none">
            <a:spAutoFit/>
          </a:bodyPr>
          <a:lstStyle/>
          <a:p>
            <a:r>
              <a:rPr lang="en-US" sz="3200" dirty="0">
                <a:solidFill>
                  <a:srgbClr val="84BD00"/>
                </a:solidFill>
              </a:rPr>
              <a:t>Example </a:t>
            </a:r>
            <a:r>
              <a:rPr lang="en-US" sz="3200" dirty="0" smtClean="0">
                <a:solidFill>
                  <a:srgbClr val="84BD00"/>
                </a:solidFill>
              </a:rPr>
              <a:t>4: Find phase fraction by linear regression </a:t>
            </a:r>
            <a:endParaRPr lang="en-US" sz="3200" dirty="0"/>
          </a:p>
        </p:txBody>
      </p:sp>
      <p:sp>
        <p:nvSpPr>
          <p:cNvPr id="5" name="TextBox 4"/>
          <p:cNvSpPr txBox="1"/>
          <p:nvPr/>
        </p:nvSpPr>
        <p:spPr>
          <a:xfrm>
            <a:off x="0" y="4446807"/>
            <a:ext cx="9144000" cy="707886"/>
          </a:xfrm>
          <a:prstGeom prst="rect">
            <a:avLst/>
          </a:prstGeom>
          <a:noFill/>
        </p:spPr>
        <p:txBody>
          <a:bodyPr wrap="square" rtlCol="0">
            <a:spAutoFit/>
          </a:bodyPr>
          <a:lstStyle/>
          <a:p>
            <a:pPr algn="just"/>
            <a:r>
              <a:rPr lang="en-US" sz="2000" dirty="0" smtClean="0"/>
              <a:t>To perform a linear fit, in dropdown menu, click </a:t>
            </a:r>
            <a:r>
              <a:rPr lang="en-US" sz="2000" b="1" dirty="0" smtClean="0"/>
              <a:t>Utility/Linear Combination</a:t>
            </a:r>
            <a:r>
              <a:rPr lang="en-US" sz="2000" dirty="0" smtClean="0"/>
              <a:t> to start the GUI window. </a:t>
            </a:r>
            <a:endParaRPr lang="en-US" sz="2000" dirty="0"/>
          </a:p>
        </p:txBody>
      </p:sp>
      <p:pic>
        <p:nvPicPr>
          <p:cNvPr id="10242" name="Picture 2" descr="C:\Users\shicx4\Desktop\xINTERPDF\MANUAL\Screenshots\Archive\e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15" y="1335405"/>
            <a:ext cx="73152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31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37</a:t>
            </a:fld>
            <a:endParaRPr lang="en-US">
              <a:solidFill>
                <a:srgbClr val="FFFFFF"/>
              </a:solidFill>
            </a:endParaRPr>
          </a:p>
        </p:txBody>
      </p:sp>
      <p:sp>
        <p:nvSpPr>
          <p:cNvPr id="3" name="Rectangle 2"/>
          <p:cNvSpPr/>
          <p:nvPr/>
        </p:nvSpPr>
        <p:spPr>
          <a:xfrm>
            <a:off x="236220" y="194995"/>
            <a:ext cx="8991600" cy="553998"/>
          </a:xfrm>
          <a:prstGeom prst="rect">
            <a:avLst/>
          </a:prstGeom>
        </p:spPr>
        <p:txBody>
          <a:bodyPr wrap="square">
            <a:spAutoFit/>
          </a:bodyPr>
          <a:lstStyle/>
          <a:p>
            <a:r>
              <a:rPr lang="en-US" sz="3000" dirty="0">
                <a:solidFill>
                  <a:srgbClr val="84BD00"/>
                </a:solidFill>
              </a:rPr>
              <a:t>Example </a:t>
            </a:r>
            <a:r>
              <a:rPr lang="en-US" sz="3000" dirty="0" smtClean="0">
                <a:solidFill>
                  <a:srgbClr val="84BD00"/>
                </a:solidFill>
              </a:rPr>
              <a:t>4: </a:t>
            </a:r>
            <a:r>
              <a:rPr lang="en-US" sz="3000" dirty="0">
                <a:solidFill>
                  <a:srgbClr val="84BD00"/>
                </a:solidFill>
              </a:rPr>
              <a:t>Work on amorphous solid dispersion data</a:t>
            </a:r>
          </a:p>
        </p:txBody>
      </p:sp>
      <p:grpSp>
        <p:nvGrpSpPr>
          <p:cNvPr id="5" name="Group 4"/>
          <p:cNvGrpSpPr/>
          <p:nvPr/>
        </p:nvGrpSpPr>
        <p:grpSpPr>
          <a:xfrm>
            <a:off x="800100" y="1060251"/>
            <a:ext cx="2286000" cy="3360817"/>
            <a:chOff x="-2225040" y="856297"/>
            <a:chExt cx="2286000" cy="3360817"/>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040" y="856297"/>
              <a:ext cx="2286000" cy="2902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62327" y="3847782"/>
              <a:ext cx="1160574" cy="369332"/>
            </a:xfrm>
            <a:prstGeom prst="rect">
              <a:avLst/>
            </a:prstGeom>
            <a:noFill/>
          </p:spPr>
          <p:txBody>
            <a:bodyPr wrap="none" rtlCol="0">
              <a:spAutoFit/>
            </a:bodyPr>
            <a:lstStyle/>
            <a:p>
              <a:r>
                <a:rPr lang="en-US" dirty="0" err="1" smtClean="0"/>
                <a:t>Atazanavir</a:t>
              </a:r>
              <a:endParaRPr lang="en-US" dirty="0"/>
            </a:p>
          </p:txBody>
        </p:sp>
      </p:grpSp>
      <p:grpSp>
        <p:nvGrpSpPr>
          <p:cNvPr id="6" name="Group 5"/>
          <p:cNvGrpSpPr/>
          <p:nvPr/>
        </p:nvGrpSpPr>
        <p:grpSpPr>
          <a:xfrm>
            <a:off x="3761902" y="1537226"/>
            <a:ext cx="4739596" cy="1820225"/>
            <a:chOff x="866302" y="1188492"/>
            <a:chExt cx="4739596" cy="1820225"/>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02" y="1188492"/>
              <a:ext cx="4572000" cy="182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295346" y="1977925"/>
              <a:ext cx="1310552" cy="369332"/>
            </a:xfrm>
            <a:prstGeom prst="rect">
              <a:avLst/>
            </a:prstGeom>
            <a:noFill/>
          </p:spPr>
          <p:txBody>
            <a:bodyPr wrap="none" rtlCol="0">
              <a:spAutoFit/>
            </a:bodyPr>
            <a:lstStyle/>
            <a:p>
              <a:r>
                <a:rPr lang="en-US" dirty="0" err="1" smtClean="0"/>
                <a:t>Copovidone</a:t>
              </a:r>
              <a:endParaRPr lang="en-US" dirty="0"/>
            </a:p>
          </p:txBody>
        </p:sp>
      </p:grpSp>
      <p:sp>
        <p:nvSpPr>
          <p:cNvPr id="9" name="Rectangle 8"/>
          <p:cNvSpPr/>
          <p:nvPr/>
        </p:nvSpPr>
        <p:spPr>
          <a:xfrm>
            <a:off x="53340" y="4611568"/>
            <a:ext cx="9090660" cy="1754326"/>
          </a:xfrm>
          <a:prstGeom prst="rect">
            <a:avLst/>
          </a:prstGeom>
        </p:spPr>
        <p:txBody>
          <a:bodyPr wrap="square">
            <a:spAutoFit/>
          </a:bodyPr>
          <a:lstStyle/>
          <a:p>
            <a:pPr algn="just"/>
            <a:r>
              <a:rPr lang="en-US" dirty="0" smtClean="0"/>
              <a:t>Amorphous solid dispersion (ASD) was prepared by </a:t>
            </a:r>
            <a:r>
              <a:rPr lang="en-US" dirty="0" err="1" smtClean="0"/>
              <a:t>rotovap</a:t>
            </a:r>
            <a:r>
              <a:rPr lang="en-US" dirty="0" smtClean="0"/>
              <a:t>. Polymer weight was corrected for water moisture (6.0 </a:t>
            </a:r>
            <a:r>
              <a:rPr lang="en-US" dirty="0" err="1" smtClean="0"/>
              <a:t>wt</a:t>
            </a:r>
            <a:r>
              <a:rPr lang="en-US" dirty="0" smtClean="0"/>
              <a:t>%). Based on weight percentage, the samples are named rA25C75, rA50C50, rA75C25, rC100 and mA100 (pure </a:t>
            </a:r>
            <a:r>
              <a:rPr lang="en-US" dirty="0" err="1" smtClean="0"/>
              <a:t>atazanavir</a:t>
            </a:r>
            <a:r>
              <a:rPr lang="en-US" dirty="0" smtClean="0"/>
              <a:t> amorphous phase was prepared by melt quench method). </a:t>
            </a:r>
          </a:p>
          <a:p>
            <a:pPr algn="just"/>
            <a:endParaRPr lang="en-US" dirty="0"/>
          </a:p>
          <a:p>
            <a:pPr algn="just"/>
            <a:r>
              <a:rPr lang="en-US" dirty="0" smtClean="0"/>
              <a:t>Synchrotron X-ray PDF experiment was done at 11-ID-B at 250 K, with a </a:t>
            </a:r>
            <a:r>
              <a:rPr lang="en-US" dirty="0" err="1" smtClean="0"/>
              <a:t>Q</a:t>
            </a:r>
            <a:r>
              <a:rPr lang="en-US" baseline="-25000" dirty="0" err="1" smtClean="0"/>
              <a:t>max</a:t>
            </a:r>
            <a:r>
              <a:rPr lang="en-US" dirty="0" smtClean="0"/>
              <a:t> = 20 Å</a:t>
            </a:r>
            <a:r>
              <a:rPr lang="en-US" baseline="30000" dirty="0" smtClean="0"/>
              <a:t>-1</a:t>
            </a:r>
            <a:r>
              <a:rPr lang="en-US" dirty="0" smtClean="0"/>
              <a:t>. </a:t>
            </a:r>
            <a:endParaRPr lang="en-US" dirty="0"/>
          </a:p>
        </p:txBody>
      </p:sp>
    </p:spTree>
    <p:extLst>
      <p:ext uri="{BB962C8B-B14F-4D97-AF65-F5344CB8AC3E}">
        <p14:creationId xmlns:p14="http://schemas.microsoft.com/office/powerpoint/2010/main" val="3952632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38</a:t>
            </a:fld>
            <a:endParaRPr lang="en-US">
              <a:solidFill>
                <a:srgbClr val="FFFFFF"/>
              </a:solidFill>
            </a:endParaRPr>
          </a:p>
        </p:txBody>
      </p:sp>
      <p:pic>
        <p:nvPicPr>
          <p:cNvPr id="3" name="Picture 2" descr="C:\Users\shicx4\Desktop\MEETING\2018\0507-08_2018_Purdue_Synchrotron_PXRD_Workshop\Screen Shot 2018-04-04 at 4.01.20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020" y="977593"/>
            <a:ext cx="4114800" cy="34572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2440" y="248335"/>
            <a:ext cx="8991600" cy="553998"/>
          </a:xfrm>
          <a:prstGeom prst="rect">
            <a:avLst/>
          </a:prstGeom>
        </p:spPr>
        <p:txBody>
          <a:bodyPr wrap="square">
            <a:spAutoFit/>
          </a:bodyPr>
          <a:lstStyle/>
          <a:p>
            <a:r>
              <a:rPr lang="en-US" sz="3000" dirty="0">
                <a:solidFill>
                  <a:srgbClr val="84BD00"/>
                </a:solidFill>
              </a:rPr>
              <a:t>Example </a:t>
            </a:r>
            <a:r>
              <a:rPr lang="en-US" sz="3000" dirty="0" smtClean="0">
                <a:solidFill>
                  <a:srgbClr val="84BD00"/>
                </a:solidFill>
              </a:rPr>
              <a:t>4: </a:t>
            </a:r>
            <a:r>
              <a:rPr lang="en-US" sz="3000" dirty="0">
                <a:solidFill>
                  <a:srgbClr val="84BD00"/>
                </a:solidFill>
              </a:rPr>
              <a:t>Work on amorphous solid dispersion data</a:t>
            </a:r>
          </a:p>
        </p:txBody>
      </p:sp>
      <p:graphicFrame>
        <p:nvGraphicFramePr>
          <p:cNvPr id="5" name="Table 4"/>
          <p:cNvGraphicFramePr>
            <a:graphicFrameLocks noGrp="1"/>
          </p:cNvGraphicFramePr>
          <p:nvPr>
            <p:extLst>
              <p:ext uri="{D42A27DB-BD31-4B8C-83A1-F6EECF244321}">
                <p14:modId xmlns:p14="http://schemas.microsoft.com/office/powerpoint/2010/main" val="111199787"/>
              </p:ext>
            </p:extLst>
          </p:nvPr>
        </p:nvGraphicFramePr>
        <p:xfrm>
          <a:off x="1889760" y="4718995"/>
          <a:ext cx="6217920" cy="1691640"/>
        </p:xfrm>
        <a:graphic>
          <a:graphicData uri="http://schemas.openxmlformats.org/drawingml/2006/table">
            <a:tbl>
              <a:tblPr firstRow="1" bandRow="1">
                <a:tableStyleId>{5C22544A-7EE6-4342-B048-85BDC9FD1C3A}</a:tableStyleId>
              </a:tblPr>
              <a:tblGrid>
                <a:gridCol w="1219200"/>
                <a:gridCol w="1028700"/>
                <a:gridCol w="1348740"/>
                <a:gridCol w="876300"/>
                <a:gridCol w="1744980"/>
              </a:tblGrid>
              <a:tr h="370840">
                <a:tc>
                  <a:txBody>
                    <a:bodyPr/>
                    <a:lstStyle/>
                    <a:p>
                      <a:pPr algn="ctr"/>
                      <a:r>
                        <a:rPr lang="en-US" sz="1600" dirty="0" smtClean="0"/>
                        <a:t>Samples</a:t>
                      </a:r>
                      <a:endParaRPr lang="en-US" sz="1600" dirty="0"/>
                    </a:p>
                  </a:txBody>
                  <a:tcPr anchor="ctr"/>
                </a:tc>
                <a:tc>
                  <a:txBody>
                    <a:bodyPr/>
                    <a:lstStyle/>
                    <a:p>
                      <a:pPr algn="ctr"/>
                      <a:r>
                        <a:rPr lang="en-US" sz="1600" dirty="0" smtClean="0"/>
                        <a:t>Nominal</a:t>
                      </a:r>
                      <a:endParaRPr lang="en-US" sz="1600" dirty="0"/>
                    </a:p>
                  </a:txBody>
                  <a:tcPr anchor="ctr"/>
                </a:tc>
                <a:tc>
                  <a:txBody>
                    <a:bodyPr/>
                    <a:lstStyle/>
                    <a:p>
                      <a:pPr algn="ctr"/>
                      <a:r>
                        <a:rPr lang="en-US" sz="1600" dirty="0" smtClean="0"/>
                        <a:t>Least Squares</a:t>
                      </a:r>
                      <a:endParaRPr lang="en-US" sz="1600" dirty="0"/>
                    </a:p>
                  </a:txBody>
                  <a:tcPr anchor="ctr"/>
                </a:tc>
                <a:tc>
                  <a:txBody>
                    <a:bodyPr/>
                    <a:lstStyle/>
                    <a:p>
                      <a:pPr algn="ctr"/>
                      <a:r>
                        <a:rPr lang="en-US" sz="1600" dirty="0" smtClean="0"/>
                        <a:t>Pearson</a:t>
                      </a:r>
                      <a:endParaRPr lang="en-US" sz="1600" dirty="0"/>
                    </a:p>
                  </a:txBody>
                  <a:tcPr anchor="ctr"/>
                </a:tc>
                <a:tc>
                  <a:txBody>
                    <a:bodyPr/>
                    <a:lstStyle/>
                    <a:p>
                      <a:pPr algn="ctr"/>
                      <a:r>
                        <a:rPr lang="en-US" sz="1600" dirty="0" smtClean="0"/>
                        <a:t>Least Absolute Deviation</a:t>
                      </a:r>
                      <a:r>
                        <a:rPr lang="en-US" sz="1600" baseline="0" dirty="0" smtClean="0"/>
                        <a:t> </a:t>
                      </a:r>
                      <a:endParaRPr lang="en-US" sz="1600" dirty="0"/>
                    </a:p>
                  </a:txBody>
                  <a:tcPr anchor="ctr"/>
                </a:tc>
              </a:tr>
              <a:tr h="370840">
                <a:tc>
                  <a:txBody>
                    <a:bodyPr/>
                    <a:lstStyle/>
                    <a:p>
                      <a:pPr algn="ctr"/>
                      <a:r>
                        <a:rPr lang="en-US" sz="1600" dirty="0" smtClean="0"/>
                        <a:t>rA25C75</a:t>
                      </a:r>
                      <a:endParaRPr lang="en-US" sz="1600" dirty="0"/>
                    </a:p>
                  </a:txBody>
                  <a:tcPr anchor="ctr"/>
                </a:tc>
                <a:tc>
                  <a:txBody>
                    <a:bodyPr/>
                    <a:lstStyle/>
                    <a:p>
                      <a:pPr algn="ctr"/>
                      <a:r>
                        <a:rPr lang="en-US" sz="1600" dirty="0" smtClean="0"/>
                        <a:t>25.0</a:t>
                      </a:r>
                      <a:endParaRPr lang="en-US" sz="1600" dirty="0"/>
                    </a:p>
                  </a:txBody>
                  <a:tcPr anchor="ctr"/>
                </a:tc>
                <a:tc>
                  <a:txBody>
                    <a:bodyPr/>
                    <a:lstStyle/>
                    <a:p>
                      <a:pPr algn="ctr"/>
                      <a:r>
                        <a:rPr lang="en-US" sz="1600" dirty="0" smtClean="0"/>
                        <a:t>25.4</a:t>
                      </a:r>
                      <a:endParaRPr lang="en-US" sz="1600" dirty="0"/>
                    </a:p>
                  </a:txBody>
                  <a:tcPr anchor="ctr"/>
                </a:tc>
                <a:tc>
                  <a:txBody>
                    <a:bodyPr/>
                    <a:lstStyle/>
                    <a:p>
                      <a:pPr algn="ctr"/>
                      <a:r>
                        <a:rPr lang="en-US" sz="1600" dirty="0" smtClean="0"/>
                        <a:t>25.4</a:t>
                      </a:r>
                      <a:endParaRPr lang="en-US" sz="1600" dirty="0"/>
                    </a:p>
                  </a:txBody>
                  <a:tcPr anchor="ctr"/>
                </a:tc>
                <a:tc>
                  <a:txBody>
                    <a:bodyPr/>
                    <a:lstStyle/>
                    <a:p>
                      <a:pPr algn="ctr"/>
                      <a:r>
                        <a:rPr lang="en-US" sz="1600" dirty="0" smtClean="0"/>
                        <a:t>24.8</a:t>
                      </a:r>
                      <a:endParaRPr lang="en-US" sz="1600" dirty="0"/>
                    </a:p>
                  </a:txBody>
                  <a:tcPr anchor="ctr"/>
                </a:tc>
              </a:tr>
              <a:tr h="370840">
                <a:tc>
                  <a:txBody>
                    <a:bodyPr/>
                    <a:lstStyle/>
                    <a:p>
                      <a:pPr algn="ctr"/>
                      <a:r>
                        <a:rPr lang="en-US" sz="1600" dirty="0" smtClean="0"/>
                        <a:t>rA50C50</a:t>
                      </a:r>
                      <a:endParaRPr lang="en-US" sz="1600" dirty="0"/>
                    </a:p>
                  </a:txBody>
                  <a:tcPr anchor="ctr"/>
                </a:tc>
                <a:tc>
                  <a:txBody>
                    <a:bodyPr/>
                    <a:lstStyle/>
                    <a:p>
                      <a:pPr algn="ctr"/>
                      <a:r>
                        <a:rPr lang="en-US" sz="1600" dirty="0" smtClean="0"/>
                        <a:t>50.0</a:t>
                      </a:r>
                      <a:endParaRPr lang="en-US" sz="1600" dirty="0"/>
                    </a:p>
                  </a:txBody>
                  <a:tcPr anchor="ctr"/>
                </a:tc>
                <a:tc>
                  <a:txBody>
                    <a:bodyPr/>
                    <a:lstStyle/>
                    <a:p>
                      <a:pPr algn="ctr"/>
                      <a:r>
                        <a:rPr lang="en-US" sz="1600" dirty="0" smtClean="0"/>
                        <a:t>47.7</a:t>
                      </a:r>
                      <a:endParaRPr lang="en-US" sz="1600" dirty="0"/>
                    </a:p>
                  </a:txBody>
                  <a:tcPr anchor="ctr"/>
                </a:tc>
                <a:tc>
                  <a:txBody>
                    <a:bodyPr/>
                    <a:lstStyle/>
                    <a:p>
                      <a:pPr algn="ctr"/>
                      <a:r>
                        <a:rPr lang="en-US" sz="1600" dirty="0" smtClean="0"/>
                        <a:t>47.8</a:t>
                      </a:r>
                      <a:endParaRPr lang="en-US" sz="1600" dirty="0"/>
                    </a:p>
                  </a:txBody>
                  <a:tcPr anchor="ctr"/>
                </a:tc>
                <a:tc>
                  <a:txBody>
                    <a:bodyPr/>
                    <a:lstStyle/>
                    <a:p>
                      <a:pPr algn="ctr"/>
                      <a:r>
                        <a:rPr lang="en-US" sz="1600" dirty="0" smtClean="0"/>
                        <a:t>46.3</a:t>
                      </a:r>
                      <a:endParaRPr lang="en-US" sz="1600" dirty="0"/>
                    </a:p>
                  </a:txBody>
                  <a:tcPr anchor="ctr"/>
                </a:tc>
              </a:tr>
              <a:tr h="370840">
                <a:tc>
                  <a:txBody>
                    <a:bodyPr/>
                    <a:lstStyle/>
                    <a:p>
                      <a:pPr algn="ctr"/>
                      <a:r>
                        <a:rPr lang="en-US" sz="1600" dirty="0" smtClean="0"/>
                        <a:t>rA75C25</a:t>
                      </a:r>
                      <a:endParaRPr lang="en-US" sz="1600" dirty="0"/>
                    </a:p>
                  </a:txBody>
                  <a:tcPr anchor="ctr"/>
                </a:tc>
                <a:tc>
                  <a:txBody>
                    <a:bodyPr/>
                    <a:lstStyle/>
                    <a:p>
                      <a:pPr algn="ctr"/>
                      <a:r>
                        <a:rPr lang="en-US" sz="1600" dirty="0" smtClean="0"/>
                        <a:t>75.0</a:t>
                      </a:r>
                      <a:endParaRPr lang="en-US" sz="1600" dirty="0"/>
                    </a:p>
                  </a:txBody>
                  <a:tcPr anchor="ctr"/>
                </a:tc>
                <a:tc>
                  <a:txBody>
                    <a:bodyPr/>
                    <a:lstStyle/>
                    <a:p>
                      <a:pPr algn="ctr"/>
                      <a:r>
                        <a:rPr lang="en-US" sz="1600" dirty="0" smtClean="0"/>
                        <a:t>77.8</a:t>
                      </a:r>
                      <a:endParaRPr lang="en-US" sz="1600" dirty="0"/>
                    </a:p>
                  </a:txBody>
                  <a:tcPr anchor="ctr"/>
                </a:tc>
                <a:tc>
                  <a:txBody>
                    <a:bodyPr/>
                    <a:lstStyle/>
                    <a:p>
                      <a:pPr algn="ctr"/>
                      <a:r>
                        <a:rPr lang="en-US" sz="1600" dirty="0" smtClean="0"/>
                        <a:t>77.8</a:t>
                      </a:r>
                      <a:endParaRPr lang="en-US" sz="1600" dirty="0"/>
                    </a:p>
                  </a:txBody>
                  <a:tcPr anchor="ctr"/>
                </a:tc>
                <a:tc>
                  <a:txBody>
                    <a:bodyPr/>
                    <a:lstStyle/>
                    <a:p>
                      <a:pPr algn="ctr"/>
                      <a:r>
                        <a:rPr lang="en-US" sz="1600" dirty="0" smtClean="0"/>
                        <a:t>75.8</a:t>
                      </a:r>
                      <a:endParaRPr lang="en-US" sz="1600" dirty="0"/>
                    </a:p>
                  </a:txBody>
                  <a:tcPr anchor="ctr"/>
                </a:tc>
              </a:tr>
            </a:tbl>
          </a:graphicData>
        </a:graphic>
      </p:graphicFrame>
      <p:pic>
        <p:nvPicPr>
          <p:cNvPr id="3074" name="Picture 2" descr="C:\Users\shicx4\Desktop\MEETING\2018\0507-08_2018_Purdue_Synchrotron_PXRD_Workshop\Figures\A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2329"/>
            <a:ext cx="4572000" cy="3504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182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39</a:t>
            </a:fld>
            <a:endParaRPr lang="en-US">
              <a:solidFill>
                <a:srgbClr val="FFFFFF"/>
              </a:solidFill>
            </a:endParaRPr>
          </a:p>
        </p:txBody>
      </p:sp>
      <p:sp>
        <p:nvSpPr>
          <p:cNvPr id="3" name="Rectangle 2"/>
          <p:cNvSpPr/>
          <p:nvPr/>
        </p:nvSpPr>
        <p:spPr>
          <a:xfrm>
            <a:off x="769620" y="250568"/>
            <a:ext cx="8374380" cy="553998"/>
          </a:xfrm>
          <a:prstGeom prst="rect">
            <a:avLst/>
          </a:prstGeom>
        </p:spPr>
        <p:txBody>
          <a:bodyPr wrap="square">
            <a:spAutoFit/>
          </a:bodyPr>
          <a:lstStyle/>
          <a:p>
            <a:r>
              <a:rPr lang="en-US" sz="3000" dirty="0">
                <a:solidFill>
                  <a:srgbClr val="84BD00"/>
                </a:solidFill>
              </a:rPr>
              <a:t>Example </a:t>
            </a:r>
            <a:r>
              <a:rPr lang="en-US" sz="3000" dirty="0" smtClean="0">
                <a:solidFill>
                  <a:srgbClr val="84BD00"/>
                </a:solidFill>
              </a:rPr>
              <a:t>5: Principle Component Analysis (PCA)</a:t>
            </a:r>
            <a:endParaRPr lang="en-US" sz="3000" dirty="0">
              <a:solidFill>
                <a:srgbClr val="84BD00"/>
              </a:solidFill>
            </a:endParaRPr>
          </a:p>
        </p:txBody>
      </p:sp>
      <p:pic>
        <p:nvPicPr>
          <p:cNvPr id="11266" name="Picture 2" descr="C:\Users\shicx4\Desktop\xINTERPDF\MANUAL\Screenshots\Archive\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670" y="1237298"/>
            <a:ext cx="6400800" cy="21466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3841948"/>
            <a:ext cx="9090660" cy="2308324"/>
          </a:xfrm>
          <a:prstGeom prst="rect">
            <a:avLst/>
          </a:prstGeom>
        </p:spPr>
        <p:txBody>
          <a:bodyPr wrap="square">
            <a:spAutoFit/>
          </a:bodyPr>
          <a:lstStyle/>
          <a:p>
            <a:pPr algn="just"/>
            <a:r>
              <a:rPr lang="en-US" dirty="0" smtClean="0"/>
              <a:t>Principle component analysis is an unsupervised learning method, which is used for dimensionality reduction, and clustering. A functionality </a:t>
            </a:r>
            <a:r>
              <a:rPr lang="en-US" b="1" dirty="0" smtClean="0"/>
              <a:t>PCA</a:t>
            </a:r>
            <a:r>
              <a:rPr lang="en-US" dirty="0" smtClean="0"/>
              <a:t> is built in </a:t>
            </a:r>
            <a:r>
              <a:rPr lang="en-US" b="1" dirty="0" smtClean="0"/>
              <a:t>Utilities</a:t>
            </a:r>
            <a:r>
              <a:rPr lang="en-US" dirty="0" smtClean="0"/>
              <a:t>. Given a set of PDF data, the program automatically generates Score plot and Scree plot at the same time. See next page for example usages, where synchrotron X-ray PDFs of indomethacin (IMC), </a:t>
            </a:r>
            <a:r>
              <a:rPr lang="en-US" dirty="0" err="1" smtClean="0"/>
              <a:t>mefenamic</a:t>
            </a:r>
            <a:r>
              <a:rPr lang="en-US" dirty="0" smtClean="0"/>
              <a:t> acid (MEF), </a:t>
            </a:r>
            <a:r>
              <a:rPr lang="en-US" dirty="0" err="1" smtClean="0"/>
              <a:t>mannitol</a:t>
            </a:r>
            <a:r>
              <a:rPr lang="en-US" dirty="0" smtClean="0"/>
              <a:t> (MAN) and </a:t>
            </a:r>
            <a:r>
              <a:rPr lang="en-US" dirty="0" err="1" smtClean="0"/>
              <a:t>griseofulvin</a:t>
            </a:r>
            <a:r>
              <a:rPr lang="en-US" dirty="0" smtClean="0"/>
              <a:t> (GSF) measured at RT are loaded into the program. It can be seen IMC and GSF cluster together in the Score plot, indicating similar structural features. By hitting </a:t>
            </a:r>
            <a:r>
              <a:rPr lang="en-US" b="1" dirty="0" smtClean="0"/>
              <a:t>Save The Plot</a:t>
            </a:r>
            <a:r>
              <a:rPr lang="en-US" dirty="0" smtClean="0"/>
              <a:t>, each principle component of every compound is saved. </a:t>
            </a:r>
            <a:endParaRPr lang="en-US" dirty="0"/>
          </a:p>
        </p:txBody>
      </p:sp>
    </p:spTree>
    <p:extLst>
      <p:ext uri="{BB962C8B-B14F-4D97-AF65-F5344CB8AC3E}">
        <p14:creationId xmlns:p14="http://schemas.microsoft.com/office/powerpoint/2010/main" val="2204753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4</a:t>
            </a:fld>
            <a:endParaRPr lang="en-US">
              <a:solidFill>
                <a:srgbClr val="FFFFFF"/>
              </a:solidFill>
            </a:endParaRPr>
          </a:p>
        </p:txBody>
      </p:sp>
      <p:sp>
        <p:nvSpPr>
          <p:cNvPr id="3" name="Rectangle 2"/>
          <p:cNvSpPr/>
          <p:nvPr/>
        </p:nvSpPr>
        <p:spPr>
          <a:xfrm>
            <a:off x="1392578" y="261199"/>
            <a:ext cx="6672468" cy="584775"/>
          </a:xfrm>
          <a:prstGeom prst="rect">
            <a:avLst/>
          </a:prstGeom>
        </p:spPr>
        <p:txBody>
          <a:bodyPr wrap="none">
            <a:spAutoFit/>
          </a:bodyPr>
          <a:lstStyle/>
          <a:p>
            <a:r>
              <a:rPr lang="en-US" sz="3200" dirty="0" smtClean="0">
                <a:solidFill>
                  <a:srgbClr val="84BD00"/>
                </a:solidFill>
              </a:rPr>
              <a:t>Usage 1: Extracting Intermolecular PDF</a:t>
            </a:r>
            <a:endParaRPr lang="en-US" sz="3200" dirty="0"/>
          </a:p>
        </p:txBody>
      </p:sp>
      <p:pic>
        <p:nvPicPr>
          <p:cNvPr id="22530" name="Picture 2" descr="https://user-images.githubusercontent.com/8492535/35756647-b06a457c-0831-11e8-82b4-7d6ef6c3917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112" y="4120442"/>
            <a:ext cx="4572000" cy="23717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943799"/>
            <a:ext cx="9144000" cy="3477875"/>
          </a:xfrm>
          <a:prstGeom prst="rect">
            <a:avLst/>
          </a:prstGeom>
          <a:noFill/>
        </p:spPr>
        <p:txBody>
          <a:bodyPr wrap="square" rtlCol="0">
            <a:spAutoFit/>
          </a:bodyPr>
          <a:lstStyle/>
          <a:p>
            <a:pPr algn="just"/>
            <a:r>
              <a:rPr lang="en-US" sz="2000" dirty="0" smtClean="0"/>
              <a:t>Users may use </a:t>
            </a:r>
            <a:r>
              <a:rPr lang="en-US" sz="2000" dirty="0" err="1" smtClean="0"/>
              <a:t>xINTERPDF</a:t>
            </a:r>
            <a:r>
              <a:rPr lang="en-US" sz="2000" dirty="0" smtClean="0"/>
              <a:t> to study the molecule-molecule interaction in organics. The program considers three common scenarios—the organic compound of interest is (1) crystalline (2) amorphous and (3) amorphous solid dispersion (two components). Shown below is an example when compound is crystalline, other two cases are similar.</a:t>
            </a:r>
          </a:p>
          <a:p>
            <a:pPr algn="just"/>
            <a:r>
              <a:rPr lang="en-US" sz="2000" dirty="0" smtClean="0"/>
              <a:t> </a:t>
            </a:r>
            <a:endParaRPr lang="en-US" sz="2000" dirty="0"/>
          </a:p>
          <a:p>
            <a:pPr algn="just"/>
            <a:r>
              <a:rPr lang="en-US" sz="2000" dirty="0" smtClean="0"/>
              <a:t> To extract intermolecular interaction for crystalline organics, users first supply the structures for a single molecule (in xyz format) and a crystal (in </a:t>
            </a:r>
            <a:r>
              <a:rPr lang="en-US" sz="2000" dirty="0" err="1" smtClean="0"/>
              <a:t>cif</a:t>
            </a:r>
            <a:r>
              <a:rPr lang="en-US" sz="2000" dirty="0" smtClean="0"/>
              <a:t> format) and (optionally PDF data). Then in step 2, click </a:t>
            </a:r>
            <a:r>
              <a:rPr lang="en-US" sz="2000" u="sng" dirty="0" smtClean="0"/>
              <a:t>Expand Thermals</a:t>
            </a:r>
            <a:r>
              <a:rPr lang="en-US" sz="2000" dirty="0" smtClean="0"/>
              <a:t> to bring up </a:t>
            </a:r>
            <a:r>
              <a:rPr lang="en-US" sz="2000" dirty="0" err="1" smtClean="0"/>
              <a:t>Uiso</a:t>
            </a:r>
            <a:r>
              <a:rPr lang="en-US" sz="2000" dirty="0" smtClean="0"/>
              <a:t>/</a:t>
            </a:r>
            <a:r>
              <a:rPr lang="en-US" sz="2000" dirty="0" err="1" smtClean="0"/>
              <a:t>Occ</a:t>
            </a:r>
            <a:r>
              <a:rPr lang="en-US" sz="2000" dirty="0" smtClean="0"/>
              <a:t> info. A variety of parameters for molecule and crystal will be specified by users. These include instrument parameters, thermal factors, occupancy and calculator to calculate PDF. In Step 3, hit </a:t>
            </a:r>
            <a:r>
              <a:rPr lang="en-US" sz="2000" u="sng" dirty="0" smtClean="0"/>
              <a:t>Visualize</a:t>
            </a:r>
            <a:r>
              <a:rPr lang="en-US" sz="2000" dirty="0" smtClean="0"/>
              <a:t> to plot results. </a:t>
            </a:r>
            <a:endParaRPr lang="en-US" sz="2000" dirty="0"/>
          </a:p>
        </p:txBody>
      </p:sp>
    </p:spTree>
    <p:extLst>
      <p:ext uri="{BB962C8B-B14F-4D97-AF65-F5344CB8AC3E}">
        <p14:creationId xmlns:p14="http://schemas.microsoft.com/office/powerpoint/2010/main" val="3499801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40</a:t>
            </a:fld>
            <a:endParaRPr lang="en-US">
              <a:solidFill>
                <a:srgbClr val="FFFFFF"/>
              </a:solidFill>
            </a:endParaRPr>
          </a:p>
        </p:txBody>
      </p:sp>
      <p:pic>
        <p:nvPicPr>
          <p:cNvPr id="3" name="Picture 3" descr="C:\Users\shicx4\Desktop\xINTERPDF\MANUAL\Screenshots\Archive\e5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1081087"/>
            <a:ext cx="6858000" cy="52793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9620" y="250568"/>
            <a:ext cx="8374380" cy="553998"/>
          </a:xfrm>
          <a:prstGeom prst="rect">
            <a:avLst/>
          </a:prstGeom>
        </p:spPr>
        <p:txBody>
          <a:bodyPr wrap="square">
            <a:spAutoFit/>
          </a:bodyPr>
          <a:lstStyle/>
          <a:p>
            <a:r>
              <a:rPr lang="en-US" sz="3000" dirty="0">
                <a:solidFill>
                  <a:srgbClr val="84BD00"/>
                </a:solidFill>
              </a:rPr>
              <a:t>Example </a:t>
            </a:r>
            <a:r>
              <a:rPr lang="en-US" sz="3000" dirty="0" smtClean="0">
                <a:solidFill>
                  <a:srgbClr val="84BD00"/>
                </a:solidFill>
              </a:rPr>
              <a:t>5: Principle Component Analysis (PCA)</a:t>
            </a:r>
            <a:endParaRPr lang="en-US" sz="3000" dirty="0">
              <a:solidFill>
                <a:srgbClr val="84BD00"/>
              </a:solidFill>
            </a:endParaRPr>
          </a:p>
        </p:txBody>
      </p:sp>
    </p:spTree>
    <p:extLst>
      <p:ext uri="{BB962C8B-B14F-4D97-AF65-F5344CB8AC3E}">
        <p14:creationId xmlns:p14="http://schemas.microsoft.com/office/powerpoint/2010/main" val="33642581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41</a:t>
            </a:fld>
            <a:endParaRPr lang="en-US">
              <a:solidFill>
                <a:srgbClr val="FFFFFF"/>
              </a:solidFill>
            </a:endParaRPr>
          </a:p>
        </p:txBody>
      </p:sp>
      <p:sp>
        <p:nvSpPr>
          <p:cNvPr id="3" name="Rectangle 2"/>
          <p:cNvSpPr/>
          <p:nvPr/>
        </p:nvSpPr>
        <p:spPr>
          <a:xfrm>
            <a:off x="169334" y="1230279"/>
            <a:ext cx="8720666" cy="5016758"/>
          </a:xfrm>
          <a:prstGeom prst="rect">
            <a:avLst/>
          </a:prstGeom>
        </p:spPr>
        <p:txBody>
          <a:bodyPr wrap="square">
            <a:spAutoFit/>
          </a:bodyPr>
          <a:lstStyle/>
          <a:p>
            <a:pPr algn="just"/>
            <a:r>
              <a:rPr lang="en-US" sz="2000" dirty="0"/>
              <a:t>■ AUTHOR INFORMATION</a:t>
            </a:r>
          </a:p>
          <a:p>
            <a:pPr algn="just"/>
            <a:r>
              <a:rPr lang="en-US" sz="2000" dirty="0"/>
              <a:t>Corresponding Author</a:t>
            </a:r>
          </a:p>
          <a:p>
            <a:pPr algn="just"/>
            <a:r>
              <a:rPr lang="en-US" sz="2000" dirty="0"/>
              <a:t>*E-mail: chenyang.shi@abbvie.com. Phone: +1 847-935-3328.</a:t>
            </a:r>
          </a:p>
          <a:p>
            <a:pPr algn="just"/>
            <a:r>
              <a:rPr lang="en-US" sz="2000" dirty="0"/>
              <a:t>ORCID</a:t>
            </a:r>
          </a:p>
          <a:p>
            <a:pPr algn="just"/>
            <a:r>
              <a:rPr lang="en-US" sz="2000" dirty="0"/>
              <a:t>Chenyang Shi: 0000-0002-2291-7325</a:t>
            </a:r>
          </a:p>
          <a:p>
            <a:pPr algn="just"/>
            <a:r>
              <a:rPr lang="en-US" sz="2000" dirty="0"/>
              <a:t>Notes</a:t>
            </a:r>
          </a:p>
          <a:p>
            <a:pPr algn="just"/>
            <a:r>
              <a:rPr lang="en-US" sz="2000" dirty="0"/>
              <a:t>C.S. </a:t>
            </a:r>
            <a:r>
              <a:rPr lang="en-US" sz="2000" dirty="0" smtClean="0"/>
              <a:t>is the employee </a:t>
            </a:r>
            <a:r>
              <a:rPr lang="en-US" sz="2000" dirty="0"/>
              <a:t>of AbbVie and may own </a:t>
            </a:r>
            <a:r>
              <a:rPr lang="en-US" sz="2000" dirty="0" smtClean="0"/>
              <a:t>AbbVie stock</a:t>
            </a:r>
            <a:r>
              <a:rPr lang="en-US" sz="2000" dirty="0"/>
              <a:t>. The design, study conduct, and financial support for </a:t>
            </a:r>
            <a:r>
              <a:rPr lang="en-US" sz="2000" dirty="0" smtClean="0"/>
              <a:t>this research </a:t>
            </a:r>
            <a:r>
              <a:rPr lang="en-US" sz="2000" dirty="0"/>
              <a:t>were provided by AbbVie. AbbVie participated in </a:t>
            </a:r>
            <a:r>
              <a:rPr lang="en-US" sz="2000" dirty="0" smtClean="0"/>
              <a:t>the interpretation </a:t>
            </a:r>
            <a:r>
              <a:rPr lang="en-US" sz="2000" dirty="0"/>
              <a:t>of data, review, and approval of the publication.</a:t>
            </a:r>
          </a:p>
          <a:p>
            <a:pPr algn="just"/>
            <a:r>
              <a:rPr lang="en-US" sz="2000" dirty="0"/>
              <a:t>The </a:t>
            </a:r>
            <a:r>
              <a:rPr lang="en-US" sz="2000" dirty="0" smtClean="0"/>
              <a:t>author declares </a:t>
            </a:r>
            <a:r>
              <a:rPr lang="en-US" sz="2000" dirty="0"/>
              <a:t>no competing financial interest.</a:t>
            </a:r>
          </a:p>
          <a:p>
            <a:pPr algn="just"/>
            <a:r>
              <a:rPr lang="en-US" sz="2000" dirty="0"/>
              <a:t>■ ACKNOWLEDGMENTS</a:t>
            </a:r>
          </a:p>
          <a:p>
            <a:pPr algn="just"/>
            <a:r>
              <a:rPr lang="en-US" sz="2000" dirty="0" smtClean="0"/>
              <a:t>C.S. thanks </a:t>
            </a:r>
            <a:r>
              <a:rPr lang="en-US" sz="2000" dirty="0"/>
              <a:t>various individuals from Drug </a:t>
            </a:r>
            <a:r>
              <a:rPr lang="en-US" sz="2000" dirty="0" smtClean="0"/>
              <a:t>Product Development </a:t>
            </a:r>
            <a:r>
              <a:rPr lang="en-US" sz="2000" dirty="0"/>
              <a:t>(Research and Development) at AbbVie for </a:t>
            </a:r>
            <a:r>
              <a:rPr lang="en-US" sz="2000" dirty="0" smtClean="0"/>
              <a:t>their helpful </a:t>
            </a:r>
            <a:r>
              <a:rPr lang="en-US" sz="2000" dirty="0"/>
              <a:t>insights and discussions. </a:t>
            </a:r>
            <a:r>
              <a:rPr lang="en-US" sz="2000" dirty="0" smtClean="0"/>
              <a:t>C.S</a:t>
            </a:r>
            <a:r>
              <a:rPr lang="en-US" sz="2000" dirty="0"/>
              <a:t>. thanks </a:t>
            </a:r>
            <a:r>
              <a:rPr lang="en-US" sz="2000" dirty="0" smtClean="0"/>
              <a:t>Drs. Karena Chapman, Kevin Beyer and Olaf Borkiewicz at beamline 11-ID-B, Argonne National Lab for assists of collecting PDF data. C.S. appreciates suggestions from Dr. Pavol </a:t>
            </a:r>
            <a:r>
              <a:rPr lang="en-US" sz="2000" dirty="0" err="1" smtClean="0"/>
              <a:t>Juhás</a:t>
            </a:r>
            <a:r>
              <a:rPr lang="en-US" sz="2000" dirty="0" smtClean="0"/>
              <a:t>, Prof. </a:t>
            </a:r>
            <a:r>
              <a:rPr lang="en-US" sz="2000" dirty="0"/>
              <a:t>Lian </a:t>
            </a:r>
            <a:r>
              <a:rPr lang="en-US" sz="2000" dirty="0" smtClean="0"/>
              <a:t>Yu and Dr. Fabia Gozzo. </a:t>
            </a:r>
            <a:endParaRPr lang="en-US" sz="2000" dirty="0"/>
          </a:p>
        </p:txBody>
      </p:sp>
      <p:sp>
        <p:nvSpPr>
          <p:cNvPr id="4" name="Rectangle 3"/>
          <p:cNvSpPr/>
          <p:nvPr/>
        </p:nvSpPr>
        <p:spPr>
          <a:xfrm>
            <a:off x="1954135" y="204801"/>
            <a:ext cx="5244193" cy="584775"/>
          </a:xfrm>
          <a:prstGeom prst="rect">
            <a:avLst/>
          </a:prstGeom>
        </p:spPr>
        <p:txBody>
          <a:bodyPr wrap="none">
            <a:spAutoFit/>
          </a:bodyPr>
          <a:lstStyle/>
          <a:p>
            <a:r>
              <a:rPr lang="en-US" sz="3200" dirty="0">
                <a:solidFill>
                  <a:srgbClr val="84BD00"/>
                </a:solidFill>
              </a:rPr>
              <a:t>Disclosure/Acknowledgement </a:t>
            </a:r>
            <a:endParaRPr lang="en-US" sz="3200" dirty="0"/>
          </a:p>
        </p:txBody>
      </p:sp>
    </p:spTree>
    <p:extLst>
      <p:ext uri="{BB962C8B-B14F-4D97-AF65-F5344CB8AC3E}">
        <p14:creationId xmlns:p14="http://schemas.microsoft.com/office/powerpoint/2010/main" val="1952212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5</a:t>
            </a:fld>
            <a:endParaRPr lang="en-US">
              <a:solidFill>
                <a:srgbClr val="FFFFFF"/>
              </a:solidFill>
            </a:endParaRPr>
          </a:p>
        </p:txBody>
      </p:sp>
      <p:pic>
        <p:nvPicPr>
          <p:cNvPr id="23554" name="Picture 2" descr="https://user-images.githubusercontent.com/8492535/35756649-b0909b3c-0831-11e8-8d73-3369eef253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378" y="2624668"/>
            <a:ext cx="6400800" cy="39025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92578" y="261199"/>
            <a:ext cx="6672468" cy="584775"/>
          </a:xfrm>
          <a:prstGeom prst="rect">
            <a:avLst/>
          </a:prstGeom>
        </p:spPr>
        <p:txBody>
          <a:bodyPr wrap="none">
            <a:spAutoFit/>
          </a:bodyPr>
          <a:lstStyle/>
          <a:p>
            <a:r>
              <a:rPr lang="en-US" sz="3200" dirty="0" smtClean="0">
                <a:solidFill>
                  <a:srgbClr val="84BD00"/>
                </a:solidFill>
              </a:rPr>
              <a:t>Usage 1: Extracting Intermolecular PDF</a:t>
            </a:r>
            <a:endParaRPr lang="en-US" sz="3200" dirty="0"/>
          </a:p>
        </p:txBody>
      </p:sp>
      <p:sp>
        <p:nvSpPr>
          <p:cNvPr id="5" name="TextBox 4"/>
          <p:cNvSpPr txBox="1"/>
          <p:nvPr/>
        </p:nvSpPr>
        <p:spPr>
          <a:xfrm>
            <a:off x="177800" y="1007532"/>
            <a:ext cx="8839199" cy="1631216"/>
          </a:xfrm>
          <a:prstGeom prst="rect">
            <a:avLst/>
          </a:prstGeom>
          <a:noFill/>
        </p:spPr>
        <p:txBody>
          <a:bodyPr wrap="square" rtlCol="0">
            <a:spAutoFit/>
          </a:bodyPr>
          <a:lstStyle/>
          <a:p>
            <a:pPr algn="just"/>
            <a:r>
              <a:rPr lang="en-US" sz="2000" dirty="0" smtClean="0"/>
              <a:t>In the plot, the top panel shows the individual PDFs. In the example below, it shows the PDF (red) for molecule calculated by </a:t>
            </a:r>
            <a:r>
              <a:rPr lang="en-US" sz="2000" dirty="0" err="1" smtClean="0"/>
              <a:t>DebyePDFCalculator</a:t>
            </a:r>
            <a:r>
              <a:rPr lang="en-US" sz="2000" dirty="0" smtClean="0"/>
              <a:t> and PDF (blue) for a crystal using </a:t>
            </a:r>
            <a:r>
              <a:rPr lang="en-US" sz="2000" dirty="0" err="1" smtClean="0"/>
              <a:t>PDFCalculator</a:t>
            </a:r>
            <a:r>
              <a:rPr lang="en-US" sz="2000" dirty="0" smtClean="0"/>
              <a:t>. The experimental total PDF is shown in black. The bottom panel displays the theoretical/experimental intermolecular PDFs. Click </a:t>
            </a:r>
            <a:r>
              <a:rPr lang="en-US" sz="2000" u="sng" dirty="0" smtClean="0"/>
              <a:t>Fine Tune Parameters</a:t>
            </a:r>
            <a:r>
              <a:rPr lang="en-US" sz="2000" dirty="0" smtClean="0"/>
              <a:t> to adjust the simulated plots. Hit </a:t>
            </a:r>
            <a:r>
              <a:rPr lang="en-US" sz="2000" u="sng" dirty="0" smtClean="0"/>
              <a:t>Save the Plots </a:t>
            </a:r>
            <a:r>
              <a:rPr lang="en-US" sz="2000" dirty="0" smtClean="0"/>
              <a:t>to save raw data. </a:t>
            </a:r>
            <a:endParaRPr lang="en-US" sz="2000" dirty="0"/>
          </a:p>
        </p:txBody>
      </p:sp>
    </p:spTree>
    <p:extLst>
      <p:ext uri="{BB962C8B-B14F-4D97-AF65-F5344CB8AC3E}">
        <p14:creationId xmlns:p14="http://schemas.microsoft.com/office/powerpoint/2010/main" val="3307557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6</a:t>
            </a:fld>
            <a:endParaRPr lang="en-US">
              <a:solidFill>
                <a:srgbClr val="FFFFFF"/>
              </a:solidFill>
            </a:endParaRPr>
          </a:p>
        </p:txBody>
      </p:sp>
      <p:sp>
        <p:nvSpPr>
          <p:cNvPr id="3" name="Rectangle 2"/>
          <p:cNvSpPr/>
          <p:nvPr/>
        </p:nvSpPr>
        <p:spPr>
          <a:xfrm>
            <a:off x="1392578" y="261199"/>
            <a:ext cx="6672468" cy="584775"/>
          </a:xfrm>
          <a:prstGeom prst="rect">
            <a:avLst/>
          </a:prstGeom>
        </p:spPr>
        <p:txBody>
          <a:bodyPr wrap="none">
            <a:spAutoFit/>
          </a:bodyPr>
          <a:lstStyle/>
          <a:p>
            <a:r>
              <a:rPr lang="en-US" sz="3200" dirty="0" smtClean="0">
                <a:solidFill>
                  <a:srgbClr val="84BD00"/>
                </a:solidFill>
              </a:rPr>
              <a:t>Usage 1: Extracting Intermolecular PDF</a:t>
            </a:r>
            <a:endParaRPr lang="en-US" sz="3200" dirty="0"/>
          </a:p>
        </p:txBody>
      </p:sp>
      <p:pic>
        <p:nvPicPr>
          <p:cNvPr id="7171" name="Picture 3" descr="C:\Users\curieshicy\Desktop\xINTERPDF\Screen Shot 2018-03-08 at 10.15.37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 y="961389"/>
            <a:ext cx="5486400" cy="269834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curieshicy\Desktop\xINTERPDF\Screen Shot 2018-03-08 at 10.15.50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962365"/>
            <a:ext cx="5486400" cy="26644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5565837"/>
            <a:ext cx="9135184" cy="2246769"/>
          </a:xfrm>
          <a:prstGeom prst="rect">
            <a:avLst/>
          </a:prstGeom>
          <a:noFill/>
        </p:spPr>
        <p:txBody>
          <a:bodyPr wrap="square" rtlCol="0">
            <a:spAutoFit/>
          </a:bodyPr>
          <a:lstStyle/>
          <a:p>
            <a:pPr algn="just"/>
            <a:r>
              <a:rPr lang="en-US" sz="2000" dirty="0" smtClean="0"/>
              <a:t>Similar to crystalline case, users can study intermolecular PDFs in amorphous compounds and amorphous solid dispersions. In both cases, only PDF(s) for molecule(s) is simulated and subtracted. </a:t>
            </a:r>
            <a:endParaRPr lang="en-US" sz="2000" dirty="0"/>
          </a:p>
          <a:p>
            <a:pPr algn="just"/>
            <a:endParaRPr lang="en-US" sz="2000" dirty="0"/>
          </a:p>
          <a:p>
            <a:pPr algn="just"/>
            <a:endParaRPr lang="en-US" sz="2000" dirty="0" smtClean="0"/>
          </a:p>
          <a:p>
            <a:pPr algn="just"/>
            <a:endParaRPr lang="en-US" sz="2000" dirty="0"/>
          </a:p>
          <a:p>
            <a:r>
              <a:rPr lang="en-US" sz="2000" dirty="0" smtClean="0"/>
              <a:t> </a:t>
            </a:r>
            <a:r>
              <a:rPr lang="en-US" dirty="0" smtClean="0"/>
              <a:t> </a:t>
            </a:r>
            <a:endParaRPr lang="en-US" dirty="0"/>
          </a:p>
        </p:txBody>
      </p:sp>
    </p:spTree>
    <p:extLst>
      <p:ext uri="{BB962C8B-B14F-4D97-AF65-F5344CB8AC3E}">
        <p14:creationId xmlns:p14="http://schemas.microsoft.com/office/powerpoint/2010/main" val="1302917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7</a:t>
            </a:fld>
            <a:endParaRPr lang="en-US">
              <a:solidFill>
                <a:srgbClr val="FFFFFF"/>
              </a:solidFill>
            </a:endParaRPr>
          </a:p>
        </p:txBody>
      </p:sp>
      <p:sp>
        <p:nvSpPr>
          <p:cNvPr id="3" name="Rectangle 2"/>
          <p:cNvSpPr/>
          <p:nvPr/>
        </p:nvSpPr>
        <p:spPr>
          <a:xfrm>
            <a:off x="818664" y="180730"/>
            <a:ext cx="7523150" cy="584775"/>
          </a:xfrm>
          <a:prstGeom prst="rect">
            <a:avLst/>
          </a:prstGeom>
        </p:spPr>
        <p:txBody>
          <a:bodyPr wrap="none">
            <a:spAutoFit/>
          </a:bodyPr>
          <a:lstStyle/>
          <a:p>
            <a:r>
              <a:rPr lang="en-US" sz="3200" dirty="0">
                <a:solidFill>
                  <a:srgbClr val="84BD00"/>
                </a:solidFill>
              </a:rPr>
              <a:t>Usage </a:t>
            </a:r>
            <a:r>
              <a:rPr lang="en-US" sz="3200" dirty="0" smtClean="0">
                <a:solidFill>
                  <a:srgbClr val="84BD00"/>
                </a:solidFill>
              </a:rPr>
              <a:t>2: Model fit to organic crystalline PDF</a:t>
            </a:r>
            <a:endParaRPr lang="en-US" sz="3200" dirty="0"/>
          </a:p>
        </p:txBody>
      </p:sp>
      <p:sp>
        <p:nvSpPr>
          <p:cNvPr id="5" name="TextBox 4"/>
          <p:cNvSpPr txBox="1"/>
          <p:nvPr/>
        </p:nvSpPr>
        <p:spPr>
          <a:xfrm>
            <a:off x="177800" y="965197"/>
            <a:ext cx="8839199" cy="1631216"/>
          </a:xfrm>
          <a:prstGeom prst="rect">
            <a:avLst/>
          </a:prstGeom>
          <a:noFill/>
        </p:spPr>
        <p:txBody>
          <a:bodyPr wrap="square" rtlCol="0">
            <a:spAutoFit/>
          </a:bodyPr>
          <a:lstStyle/>
          <a:p>
            <a:pPr algn="just"/>
            <a:r>
              <a:rPr lang="en-US" sz="2000" dirty="0" smtClean="0"/>
              <a:t>Another capability of </a:t>
            </a:r>
            <a:r>
              <a:rPr lang="en-US" sz="2000" dirty="0" err="1" smtClean="0"/>
              <a:t>xINTERPDF</a:t>
            </a:r>
            <a:r>
              <a:rPr lang="en-US" sz="2000" dirty="0" smtClean="0"/>
              <a:t> is to perform a PDF fit to organic crystalline PDF. In Step 1, users load in structure files and PDF data. In step 2, various parameters are fixed or allowed to vary. In Step 3, the range of the fit and optimizers are further determined by users. Hit </a:t>
            </a:r>
            <a:r>
              <a:rPr lang="en-US" sz="2000" u="sng" dirty="0" smtClean="0"/>
              <a:t>Run the FIT </a:t>
            </a:r>
            <a:r>
              <a:rPr lang="en-US" sz="2000" dirty="0" smtClean="0"/>
              <a:t>to start the refinement. After the fit is complete, the fit is plotted and fit results are printed on the terminal.  </a:t>
            </a:r>
            <a:endParaRPr lang="en-US" sz="2000" dirty="0"/>
          </a:p>
        </p:txBody>
      </p:sp>
      <p:pic>
        <p:nvPicPr>
          <p:cNvPr id="1026" name="Picture 2" descr="C:\Users\shicx4\Desktop\Organic_PDF_GUI\MANUAL\Screenshots\Screen Shot 2018-02-13 at 11.07.39 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59" y="2511148"/>
            <a:ext cx="6400800" cy="398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16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8</a:t>
            </a:fld>
            <a:endParaRPr lang="en-US">
              <a:solidFill>
                <a:srgbClr val="FFFFFF"/>
              </a:solidFill>
            </a:endParaRPr>
          </a:p>
        </p:txBody>
      </p:sp>
      <p:sp>
        <p:nvSpPr>
          <p:cNvPr id="3" name="Rectangle 2"/>
          <p:cNvSpPr/>
          <p:nvPr/>
        </p:nvSpPr>
        <p:spPr>
          <a:xfrm>
            <a:off x="310235" y="330980"/>
            <a:ext cx="8833765" cy="492443"/>
          </a:xfrm>
          <a:prstGeom prst="rect">
            <a:avLst/>
          </a:prstGeom>
        </p:spPr>
        <p:txBody>
          <a:bodyPr wrap="none">
            <a:spAutoFit/>
          </a:bodyPr>
          <a:lstStyle/>
          <a:p>
            <a:r>
              <a:rPr lang="en-US" sz="2600" dirty="0">
                <a:solidFill>
                  <a:srgbClr val="84BD00"/>
                </a:solidFill>
              </a:rPr>
              <a:t>Usage </a:t>
            </a:r>
            <a:r>
              <a:rPr lang="en-US" sz="2600" dirty="0" smtClean="0">
                <a:solidFill>
                  <a:srgbClr val="84BD00"/>
                </a:solidFill>
              </a:rPr>
              <a:t>3: a breakdown of the model fit to organic crystalline PDF</a:t>
            </a:r>
            <a:endParaRPr lang="en-US" sz="2600" dirty="0"/>
          </a:p>
        </p:txBody>
      </p:sp>
      <p:pic>
        <p:nvPicPr>
          <p:cNvPr id="1026" name="Picture 2" descr="C:\Users\shicx4\Desktop\xINTERPDF\MANUAL\Screenshots\Archive\e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3565" y="1676401"/>
            <a:ext cx="5486400" cy="48289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7800" y="965197"/>
            <a:ext cx="8839199" cy="707886"/>
          </a:xfrm>
          <a:prstGeom prst="rect">
            <a:avLst/>
          </a:prstGeom>
          <a:noFill/>
        </p:spPr>
        <p:txBody>
          <a:bodyPr wrap="square" rtlCol="0">
            <a:spAutoFit/>
          </a:bodyPr>
          <a:lstStyle/>
          <a:p>
            <a:pPr algn="just"/>
            <a:r>
              <a:rPr lang="en-US" sz="2000" dirty="0" smtClean="0"/>
              <a:t>After the PDF fit to crystalline X-ray PDF is done, the users can break down the total fit to intra- and intermolecular PDFs. </a:t>
            </a:r>
            <a:endParaRPr lang="en-US" sz="2000" dirty="0"/>
          </a:p>
        </p:txBody>
      </p:sp>
    </p:spTree>
    <p:extLst>
      <p:ext uri="{BB962C8B-B14F-4D97-AF65-F5344CB8AC3E}">
        <p14:creationId xmlns:p14="http://schemas.microsoft.com/office/powerpoint/2010/main" val="2942025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0250385B-578C-4833-803F-8FD135412420}" type="slidenum">
              <a:rPr lang="en-US" smtClean="0">
                <a:solidFill>
                  <a:srgbClr val="FFFFFF"/>
                </a:solidFill>
              </a:rPr>
              <a:pPr>
                <a:defRPr/>
              </a:pPr>
              <a:t>9</a:t>
            </a:fld>
            <a:endParaRPr lang="en-US">
              <a:solidFill>
                <a:srgbClr val="FFFFFF"/>
              </a:solidFill>
            </a:endParaRPr>
          </a:p>
        </p:txBody>
      </p:sp>
      <p:sp>
        <p:nvSpPr>
          <p:cNvPr id="3" name="Rectangle 2"/>
          <p:cNvSpPr/>
          <p:nvPr/>
        </p:nvSpPr>
        <p:spPr>
          <a:xfrm>
            <a:off x="818664" y="249310"/>
            <a:ext cx="5113964" cy="584775"/>
          </a:xfrm>
          <a:prstGeom prst="rect">
            <a:avLst/>
          </a:prstGeom>
        </p:spPr>
        <p:txBody>
          <a:bodyPr wrap="none">
            <a:spAutoFit/>
          </a:bodyPr>
          <a:lstStyle/>
          <a:p>
            <a:r>
              <a:rPr lang="en-US" sz="3200" dirty="0">
                <a:solidFill>
                  <a:srgbClr val="84BD00"/>
                </a:solidFill>
              </a:rPr>
              <a:t>Usage 4</a:t>
            </a:r>
            <a:r>
              <a:rPr lang="en-US" sz="3200" dirty="0" smtClean="0">
                <a:solidFill>
                  <a:srgbClr val="84BD00"/>
                </a:solidFill>
              </a:rPr>
              <a:t>: phase quantification</a:t>
            </a:r>
            <a:endParaRPr lang="en-US" sz="3200" dirty="0"/>
          </a:p>
        </p:txBody>
      </p:sp>
      <p:sp>
        <p:nvSpPr>
          <p:cNvPr id="5" name="TextBox 4"/>
          <p:cNvSpPr txBox="1"/>
          <p:nvPr/>
        </p:nvSpPr>
        <p:spPr>
          <a:xfrm>
            <a:off x="0" y="888997"/>
            <a:ext cx="9076689" cy="1323439"/>
          </a:xfrm>
          <a:prstGeom prst="rect">
            <a:avLst/>
          </a:prstGeom>
          <a:noFill/>
        </p:spPr>
        <p:txBody>
          <a:bodyPr wrap="square" rtlCol="0">
            <a:spAutoFit/>
          </a:bodyPr>
          <a:lstStyle/>
          <a:p>
            <a:pPr algn="just"/>
            <a:r>
              <a:rPr lang="en-US" sz="2000" dirty="0" smtClean="0"/>
              <a:t>The program offers an easy functionality that takes in the PDFs of 2 or 3 pure materials and compares against a target PDF (e.g. physical mixture or amorphous solid dispersion of them). The scale factors are returned which encodes the info about phase fraction. </a:t>
            </a:r>
            <a:endParaRPr lang="en-US" sz="2000" dirty="0"/>
          </a:p>
        </p:txBody>
      </p:sp>
      <p:pic>
        <p:nvPicPr>
          <p:cNvPr id="12290" name="Picture 2" descr="C:\Users\shicx4\Desktop\xINTERPDF\MANUAL\Screenshots\Archive\e4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4" y="1857943"/>
            <a:ext cx="5029200" cy="465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002187"/>
      </p:ext>
    </p:extLst>
  </p:cSld>
  <p:clrMapOvr>
    <a:masterClrMapping/>
  </p:clrMapOvr>
  <p:timing>
    <p:tnLst>
      <p:par>
        <p:cTn id="1" dur="indefinite" restart="never" nodeType="tmRoot"/>
      </p:par>
    </p:tnLst>
  </p:timing>
</p:sld>
</file>

<file path=ppt/theme/theme1.xml><?xml version="1.0" encoding="utf-8"?>
<a:theme xmlns:a="http://schemas.openxmlformats.org/drawingml/2006/main" name="AbbVie Design 2">
  <a:themeElements>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AbbVie Design 2">
  <a:themeElements>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AbbVie Design 2">
  <a:themeElements>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AbbVie_PowerPoint_Template_Standard_2003">
  <a:themeElements>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bbVie_PowerPoint_Template_Standard_2003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AbbVie Design 2">
  <a:themeElements>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AbbVie Design 2">
  <a:themeElements>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fontScheme name="AbbVie Design 2">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bbVie Design 2 1">
        <a:dk1>
          <a:srgbClr val="070605"/>
        </a:dk1>
        <a:lt1>
          <a:srgbClr val="FFFFFF"/>
        </a:lt1>
        <a:dk2>
          <a:srgbClr val="DC8633"/>
        </a:dk2>
        <a:lt2>
          <a:srgbClr val="702082"/>
        </a:lt2>
        <a:accent1>
          <a:srgbClr val="7DA1C4"/>
        </a:accent1>
        <a:accent2>
          <a:srgbClr val="6BBBAE"/>
        </a:accent2>
        <a:accent3>
          <a:srgbClr val="FFFFFF"/>
        </a:accent3>
        <a:accent4>
          <a:srgbClr val="050403"/>
        </a:accent4>
        <a:accent5>
          <a:srgbClr val="BFCDDE"/>
        </a:accent5>
        <a:accent6>
          <a:srgbClr val="60A99D"/>
        </a:accent6>
        <a:hlink>
          <a:srgbClr val="84BD00"/>
        </a:hlink>
        <a:folHlink>
          <a:srgbClr val="0082B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Item_x0020_Connections xmlns="696a242f-76ca-4e85-b3ea-a88ba5e47014" xsi:nil="true"/>
    <Item_x0020_Connection xmlns="696a242f-76ca-4e85-b3ea-a88ba5e47014" xsi:nil="true"/>
    <Doc_x0020_Type xmlns="813255ce-7fc1-4eb1-bbb0-5d9e6f5f3558">Governance</Doc_x0020_Type>
    <Subdoc_x0020_Type xmlns="813255ce-7fc1-4eb1-bbb0-5d9e6f5f3558">Date</Subdoc_x0020_Typ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Nintex conditional workflow start</Name>
    <Synchronization>Synchronous</Synchronization>
    <Type>10001</Type>
    <SequenceNumber>50000</SequenceNumber>
    <Assembly>Nintex.Workflow, Version=1.0.0.0, Culture=neutral, PublicKeyToken=913f6bae0ca5ae12</Assembly>
    <Class>Nintex.Workflow.ConditionalWorkflowStartReceiver</Class>
    <Data>12/17/2012 4:28:25 PM</Data>
    <Filter/>
  </Receiver>
  <Receiver>
    <Name>Nintex conditional workflow start</Name>
    <Synchronization>Synchronous</Synchronization>
    <Type>10002</Type>
    <SequenceNumber>50000</SequenceNumber>
    <Assembly>Nintex.Workflow, Version=1.0.0.0, Culture=neutral, PublicKeyToken=913f6bae0ca5ae12</Assembly>
    <Class>Nintex.Workflow.ConditionalWorkflowStartReceiver</Class>
    <Data>12/17/2012 4:28:25 PM</Data>
    <Filter/>
  </Receiver>
  <Receiver>
    <Name>Nintex conditional workflow start</Name>
    <Synchronization>Synchronous</Synchronization>
    <Type>2</Type>
    <SequenceNumber>50000</SequenceNumber>
    <Assembly>Nintex.Workflow, Version=1.0.0.0, Culture=neutral, PublicKeyToken=913f6bae0ca5ae12</Assembly>
    <Class>Nintex.Workflow.ConditionalWorkflowStartReceiver</Class>
    <Data>12/17/2012 4:28:25 PM</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3C61D753AC3C724DAE45605105A3B811" ma:contentTypeVersion="2" ma:contentTypeDescription="Create a new document." ma:contentTypeScope="" ma:versionID="ffe9edfd7463da157f774e02667dc389">
  <xsd:schema xmlns:xsd="http://www.w3.org/2001/XMLSchema" xmlns:xs="http://www.w3.org/2001/XMLSchema" xmlns:p="http://schemas.microsoft.com/office/2006/metadata/properties" xmlns:ns2="696a242f-76ca-4e85-b3ea-a88ba5e47014" xmlns:ns3="813255ce-7fc1-4eb1-bbb0-5d9e6f5f3558" targetNamespace="http://schemas.microsoft.com/office/2006/metadata/properties" ma:root="true" ma:fieldsID="411b0c40b16632cce8b24d798c43a5a2" ns2:_="" ns3:_="">
    <xsd:import namespace="696a242f-76ca-4e85-b3ea-a88ba5e47014"/>
    <xsd:import namespace="813255ce-7fc1-4eb1-bbb0-5d9e6f5f3558"/>
    <xsd:element name="properties">
      <xsd:complexType>
        <xsd:sequence>
          <xsd:element name="documentManagement">
            <xsd:complexType>
              <xsd:all>
                <xsd:element ref="ns2:Item_x0020_Connection" minOccurs="0"/>
                <xsd:element ref="ns2:Item_x0020_Connections" minOccurs="0"/>
                <xsd:element ref="ns3:Doc_x0020_Type" minOccurs="0"/>
                <xsd:element ref="ns3:Subdoc_x0020_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a242f-76ca-4e85-b3ea-a88ba5e47014" elementFormDefault="qualified">
    <xsd:import namespace="http://schemas.microsoft.com/office/2006/documentManagement/types"/>
    <xsd:import namespace="http://schemas.microsoft.com/office/infopath/2007/PartnerControls"/>
    <xsd:element name="Item_x0020_Connection" ma:index="8" nillable="true" ma:displayName="Item Connection" ma:internalName="Item_x0020_Connection">
      <xsd:simpleType>
        <xsd:restriction base="dms:Unknown"/>
      </xsd:simpleType>
    </xsd:element>
    <xsd:element name="Item_x0020_Connections" ma:index="9" nillable="true" ma:displayName="Item Connections" ma:internalName="Item_x0020_Connections">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13255ce-7fc1-4eb1-bbb0-5d9e6f5f3558" elementFormDefault="qualified">
    <xsd:import namespace="http://schemas.microsoft.com/office/2006/documentManagement/types"/>
    <xsd:import namespace="http://schemas.microsoft.com/office/infopath/2007/PartnerControls"/>
    <xsd:element name="Doc_x0020_Type" ma:index="10" nillable="true" ma:displayName="Doc Type" ma:default="Timelines" ma:format="Dropdown" ma:internalName="Doc_x0020_Type">
      <xsd:simpleType>
        <xsd:restriction base="dms:Choice">
          <xsd:enumeration value="Timelines"/>
          <xsd:enumeration value="PK Protocols and Data"/>
          <xsd:enumeration value="GPT"/>
          <xsd:enumeration value="Goals"/>
          <xsd:enumeration value="Presentations"/>
          <xsd:enumeration value="Plan/Dashboard"/>
          <xsd:enumeration value="Overall Project Strategy"/>
          <xsd:enumeration value="Target Product Profile"/>
          <xsd:enumeration value="Product Definition"/>
          <xsd:enumeration value="Related Documents"/>
          <xsd:enumeration value="Contracts"/>
          <xsd:enumeration value="Knowledge Gaps"/>
          <xsd:enumeration value="Due Diligence Docs"/>
          <xsd:enumeration value="Abbvie Infinity Team Roster"/>
          <xsd:enumeration value="Governance"/>
          <xsd:enumeration value="Resources"/>
        </xsd:restriction>
      </xsd:simpleType>
    </xsd:element>
    <xsd:element name="Subdoc_x0020_Type" ma:index="11" nillable="true" ma:displayName="Subdoc Type" ma:default="GPT/CMC" ma:format="Dropdown" ma:internalName="Subdoc_x0020_Type">
      <xsd:simpleType>
        <xsd:restriction base="dms:Choice">
          <xsd:enumeration value="GPT/CMC"/>
          <xsd:enumeration value="Date"/>
          <xsd:enumeration value="MSDS/Publication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FFF8C7-F5EB-4E66-9D06-E0CB715B31CE}">
  <ds:schemaRefs>
    <ds:schemaRef ds:uri="http://schemas.openxmlformats.org/package/2006/metadata/core-properties"/>
    <ds:schemaRef ds:uri="813255ce-7fc1-4eb1-bbb0-5d9e6f5f3558"/>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696a242f-76ca-4e85-b3ea-a88ba5e4701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C1013D-1F40-45D8-A1FE-4F6CA56D1C2C}">
  <ds:schemaRefs>
    <ds:schemaRef ds:uri="http://schemas.microsoft.com/sharepoint/v3/contenttype/forms"/>
  </ds:schemaRefs>
</ds:datastoreItem>
</file>

<file path=customXml/itemProps3.xml><?xml version="1.0" encoding="utf-8"?>
<ds:datastoreItem xmlns:ds="http://schemas.openxmlformats.org/officeDocument/2006/customXml" ds:itemID="{5B3E7007-90CB-4C1C-9A47-28C5BB732DC5}">
  <ds:schemaRefs>
    <ds:schemaRef ds:uri="http://schemas.microsoft.com/sharepoint/events"/>
  </ds:schemaRefs>
</ds:datastoreItem>
</file>

<file path=customXml/itemProps4.xml><?xml version="1.0" encoding="utf-8"?>
<ds:datastoreItem xmlns:ds="http://schemas.openxmlformats.org/officeDocument/2006/customXml" ds:itemID="{79DAAC72-8F06-4496-A393-6BB4869573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6a242f-76ca-4e85-b3ea-a88ba5e47014"/>
    <ds:schemaRef ds:uri="813255ce-7fc1-4eb1-bbb0-5d9e6f5f35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11069</TotalTime>
  <Words>3337</Words>
  <Application>Microsoft Office PowerPoint</Application>
  <PresentationFormat>On-screen Show (4:3)</PresentationFormat>
  <Paragraphs>273</Paragraphs>
  <Slides>41</Slides>
  <Notes>1</Notes>
  <HiddenSlides>0</HiddenSlides>
  <MMClips>0</MMClips>
  <ScaleCrop>false</ScaleCrop>
  <HeadingPairs>
    <vt:vector size="4" baseType="variant">
      <vt:variant>
        <vt:lpstr>Theme</vt:lpstr>
      </vt:variant>
      <vt:variant>
        <vt:i4>6</vt:i4>
      </vt:variant>
      <vt:variant>
        <vt:lpstr>Slide Titles</vt:lpstr>
      </vt:variant>
      <vt:variant>
        <vt:i4>41</vt:i4>
      </vt:variant>
    </vt:vector>
  </HeadingPairs>
  <TitlesOfParts>
    <vt:vector size="47" baseType="lpstr">
      <vt:lpstr>AbbVie Design 2</vt:lpstr>
      <vt:lpstr>1_AbbVie Design 2</vt:lpstr>
      <vt:lpstr>2_AbbVie Design 2</vt:lpstr>
      <vt:lpstr>2_AbbVie_PowerPoint_Template_Standard_2003</vt:lpstr>
      <vt:lpstr>3_AbbVie Design 2</vt:lpstr>
      <vt:lpstr>4_AbbVie Design 2</vt:lpstr>
      <vt:lpstr>xINTERPDF User Guide v.0.1.0</vt:lpstr>
      <vt:lpstr>Overview Installation Technical Terms Examples Disclosure/Acknowledgement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Lopinavir/Ritonavir/Lamivudine (Lr3)  Continuum Review 5</dc:title>
  <dc:creator>Ghosh, Soumojeet</dc:creator>
  <dc:description>To be updated for May-June Roll-out</dc:description>
  <cp:lastModifiedBy>Shi, Chenyang</cp:lastModifiedBy>
  <cp:revision>738</cp:revision>
  <cp:lastPrinted>2014-11-04T18:27:36Z</cp:lastPrinted>
  <dcterms:created xsi:type="dcterms:W3CDTF">2012-10-24T16:50:52Z</dcterms:created>
  <dcterms:modified xsi:type="dcterms:W3CDTF">2018-06-15T14:50:46Z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0x0101003C61D753AC3C724DAE45605105A3B811</vt:lpwstr>
  </property>
  <property fmtid="{D5CDD505-2E9C-101B-9397-08002B2CF9AE}" pid="3" name="Document Type">
    <vt:lpwstr>Template slide Deck</vt:lpwstr>
  </property>
  <property fmtid="{D5CDD505-2E9C-101B-9397-08002B2CF9AE}" pid="4" name="ContentType">
    <vt:lpwstr>Document</vt:lpwstr>
  </property>
</Properties>
</file>